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Fira Sans Medium"/>
      <p:regular r:id="rId47"/>
      <p:bold r:id="rId48"/>
      <p:italic r:id="rId49"/>
      <p:boldItalic r:id="rId50"/>
    </p:embeddedFont>
    <p:embeddedFont>
      <p:font typeface="Fira Sans"/>
      <p:regular r:id="rId51"/>
      <p:bold r:id="rId52"/>
      <p:italic r:id="rId53"/>
      <p:boldItalic r:id="rId54"/>
    </p:embeddedFont>
    <p:embeddedFont>
      <p:font typeface="Rajdhani"/>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7A7066-7988-4A78-AA40-8E7CE8A55BF1}">
  <a:tblStyle styleId="{1F7A7066-7988-4A78-AA40-8E7CE8A55B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Medium-bold.fntdata"/><Relationship Id="rId47" Type="http://schemas.openxmlformats.org/officeDocument/2006/relationships/font" Target="fonts/FiraSansMedium-regular.fntdata"/><Relationship Id="rId49" Type="http://schemas.openxmlformats.org/officeDocument/2006/relationships/font" Target="fonts/FiraSans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regular.fntdata"/><Relationship Id="rId50" Type="http://schemas.openxmlformats.org/officeDocument/2006/relationships/font" Target="fonts/FiraSansMedium-boldItalic.fntdata"/><Relationship Id="rId53" Type="http://schemas.openxmlformats.org/officeDocument/2006/relationships/font" Target="fonts/FiraSans-italic.fntdata"/><Relationship Id="rId52" Type="http://schemas.openxmlformats.org/officeDocument/2006/relationships/font" Target="fonts/FiraSans-bold.fntdata"/><Relationship Id="rId11" Type="http://schemas.openxmlformats.org/officeDocument/2006/relationships/slide" Target="slides/slide6.xml"/><Relationship Id="rId55" Type="http://schemas.openxmlformats.org/officeDocument/2006/relationships/font" Target="fonts/Rajdhani-regular.fntdata"/><Relationship Id="rId10" Type="http://schemas.openxmlformats.org/officeDocument/2006/relationships/slide" Target="slides/slide5.xml"/><Relationship Id="rId54" Type="http://schemas.openxmlformats.org/officeDocument/2006/relationships/font" Target="fonts/FiraSans-boldItalic.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ajdhani-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Prof and TAs, we’re grp 7 and these are my grpmates and we are doing movie recommendation systems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9bf63784aa_1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9bf63784aa_1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9bf63784aa_1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9bf63784aa_1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9bf63784a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9bf63784a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29bf63784aa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29bf63784aa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29bf63784aa_4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29bf63784aa_4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29bf63784aa_4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29bf63784aa_4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9bf63784aa_4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9bf63784aa_4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29bf63784aa_4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29bf63784aa_4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29bf63784aa_4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29bf63784aa_4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29bf63784aa_4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29bf63784aa_4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224a59d8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224a59d8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table of contents that we will cover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29bf63784aa_4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29bf63784aa_4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29bf63784aa_4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29bf63784aa_4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29bf6378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29bf6378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29bf63784aa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29bf63784aa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29bf63784aa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29bf63784aa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g29bf63784aa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29bf63784a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29bf63784a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29bf63784a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memory based, we identified that Item based pearson similarity knnbaseline has the best performance, with these following hyperparameter. We can see in the bar chart above that the models have the same fitting time, but Item based pearson model has the highest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9bf63784a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29bf63784a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evaluation, we identify that the model have issues predicting ratings of 5.0, as show in the barchart of predicted ratings in the top </a:t>
            </a:r>
            <a:r>
              <a:rPr lang="en"/>
              <a:t>left.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g29bf63784aa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8" name="Google Shape;3378;g29bf63784aa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29bf63784aa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29bf63784aa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224a59d8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224a59d8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ill start off with data overview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1" name="Shape 3611"/>
        <p:cNvGrpSpPr/>
        <p:nvPr/>
      </p:nvGrpSpPr>
      <p:grpSpPr>
        <a:xfrm>
          <a:off x="0" y="0"/>
          <a:ext cx="0" cy="0"/>
          <a:chOff x="0" y="0"/>
          <a:chExt cx="0" cy="0"/>
        </a:xfrm>
      </p:grpSpPr>
      <p:sp>
        <p:nvSpPr>
          <p:cNvPr id="3612" name="Google Shape;3612;g29bf63784aa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3" name="Google Shape;3613;g29bf63784a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g29bf63784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6" name="Google Shape;3726;g29bf63784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1" name="Shape 3841"/>
        <p:cNvGrpSpPr/>
        <p:nvPr/>
      </p:nvGrpSpPr>
      <p:grpSpPr>
        <a:xfrm>
          <a:off x="0" y="0"/>
          <a:ext cx="0" cy="0"/>
          <a:chOff x="0" y="0"/>
          <a:chExt cx="0" cy="0"/>
        </a:xfrm>
      </p:grpSpPr>
      <p:sp>
        <p:nvSpPr>
          <p:cNvPr id="3842" name="Google Shape;3842;g20173fbd90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20173fbd90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g29bf63784aa_2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29bf63784aa_2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5" name="Shape 4055"/>
        <p:cNvGrpSpPr/>
        <p:nvPr/>
      </p:nvGrpSpPr>
      <p:grpSpPr>
        <a:xfrm>
          <a:off x="0" y="0"/>
          <a:ext cx="0" cy="0"/>
          <a:chOff x="0" y="0"/>
          <a:chExt cx="0" cy="0"/>
        </a:xfrm>
      </p:grpSpPr>
      <p:sp>
        <p:nvSpPr>
          <p:cNvPr id="4056" name="Google Shape;4056;g29bf63784aa_2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7" name="Google Shape;4057;g29bf63784aa_2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g29bf63784aa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5" name="Google Shape;4115;g29bf63784a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g20173fbd90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2" name="Google Shape;4232;g20173fbd90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2" name="Shape 4372"/>
        <p:cNvGrpSpPr/>
        <p:nvPr/>
      </p:nvGrpSpPr>
      <p:grpSpPr>
        <a:xfrm>
          <a:off x="0" y="0"/>
          <a:ext cx="0" cy="0"/>
          <a:chOff x="0" y="0"/>
          <a:chExt cx="0" cy="0"/>
        </a:xfrm>
      </p:grpSpPr>
      <p:sp>
        <p:nvSpPr>
          <p:cNvPr id="4373" name="Google Shape;4373;g29bf63784aa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4" name="Google Shape;4374;g29bf63784aa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g29bf2f1cc0b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1" name="Google Shape;4491;g29bf2f1cc0b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8" name="Shape 4618"/>
        <p:cNvGrpSpPr/>
        <p:nvPr/>
      </p:nvGrpSpPr>
      <p:grpSpPr>
        <a:xfrm>
          <a:off x="0" y="0"/>
          <a:ext cx="0" cy="0"/>
          <a:chOff x="0" y="0"/>
          <a:chExt cx="0" cy="0"/>
        </a:xfrm>
      </p:grpSpPr>
      <p:sp>
        <p:nvSpPr>
          <p:cNvPr id="4619" name="Google Shape;4619;g29bf2f1cc0b_1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0" name="Google Shape;4620;g29bf2f1cc0b_1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9bf63784aa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9bf63784aa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movielens dataset which consists of these following files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8" name="Shape 4768"/>
        <p:cNvGrpSpPr/>
        <p:nvPr/>
      </p:nvGrpSpPr>
      <p:grpSpPr>
        <a:xfrm>
          <a:off x="0" y="0"/>
          <a:ext cx="0" cy="0"/>
          <a:chOff x="0" y="0"/>
          <a:chExt cx="0" cy="0"/>
        </a:xfrm>
      </p:grpSpPr>
      <p:sp>
        <p:nvSpPr>
          <p:cNvPr id="4769" name="Google Shape;4769;g128df02aa9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0" name="Google Shape;4770;g128df02aa9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4" name="Shape 4864"/>
        <p:cNvGrpSpPr/>
        <p:nvPr/>
      </p:nvGrpSpPr>
      <p:grpSpPr>
        <a:xfrm>
          <a:off x="0" y="0"/>
          <a:ext cx="0" cy="0"/>
          <a:chOff x="0" y="0"/>
          <a:chExt cx="0" cy="0"/>
        </a:xfrm>
      </p:grpSpPr>
      <p:sp>
        <p:nvSpPr>
          <p:cNvPr id="4865" name="Google Shape;4865;g29bf63784aa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6" name="Google Shape;4866;g29bf63784aa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9bf63784aa_1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9bf63784aa_1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ill talk about our preprocessing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9bf63784aa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9bf63784aa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 strike="sngStrike"/>
              <a:t>There are no duplicate data for ratings_small as even though the composite key will be userId and movieId, the same user might re-rate the movie at a later time.</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 strike="sngStrike"/>
              <a:t>Because the models that are trained on the user’s ratings will only be exposed to the metadata, credits and keywords for the movies in ratings_small, the rest of the other movies will be considered obsolete. We decided to standardise this across all models.</a:t>
            </a:r>
            <a:endParaRPr strike="sng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9bf63784aa_1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9bf63784aa_1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ill talk about demographic filtering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9bf63784aa_1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29bf63784aa_1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9bf63784aa_1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9bf63784aa_1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84067" y="1276788"/>
            <a:ext cx="4350000" cy="1896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000">
                <a:latin typeface="Rajdhani"/>
                <a:ea typeface="Rajdhani"/>
                <a:cs typeface="Rajdhani"/>
                <a:sym typeface="Rajdhani"/>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p:txBody>
      </p:sp>
      <p:sp>
        <p:nvSpPr>
          <p:cNvPr id="10" name="Google Shape;10;p2"/>
          <p:cNvSpPr txBox="1"/>
          <p:nvPr>
            <p:ph idx="1" type="subTitle"/>
          </p:nvPr>
        </p:nvSpPr>
        <p:spPr>
          <a:xfrm>
            <a:off x="779625" y="3348926"/>
            <a:ext cx="4350000" cy="450000"/>
          </a:xfrm>
          <a:prstGeom prst="rect">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atin typeface="Fira Sans"/>
                <a:ea typeface="Fira Sans"/>
                <a:cs typeface="Fira Sans"/>
                <a:sym typeface="Fira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1" name="Google Shape;11;p2"/>
          <p:cNvSpPr/>
          <p:nvPr/>
        </p:nvSpPr>
        <p:spPr>
          <a:xfrm>
            <a:off x="102928" y="3347336"/>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19729" y="46613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391622">
            <a:off x="5525527" y="3372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644555">
            <a:off x="7092631" y="4388929"/>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7413790">
            <a:off x="8640067" y="1355868"/>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6" name="Shape 96"/>
        <p:cNvGrpSpPr/>
        <p:nvPr/>
      </p:nvGrpSpPr>
      <p:grpSpPr>
        <a:xfrm>
          <a:off x="0" y="0"/>
          <a:ext cx="0" cy="0"/>
          <a:chOff x="0" y="0"/>
          <a:chExt cx="0" cy="0"/>
        </a:xfrm>
      </p:grpSpPr>
      <p:sp>
        <p:nvSpPr>
          <p:cNvPr id="97" name="Google Shape;97;p11"/>
          <p:cNvSpPr txBox="1"/>
          <p:nvPr>
            <p:ph hasCustomPrompt="1" type="title"/>
          </p:nvPr>
        </p:nvSpPr>
        <p:spPr>
          <a:xfrm>
            <a:off x="1226550" y="972150"/>
            <a:ext cx="6690900" cy="151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8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98" name="Google Shape;98;p11"/>
          <p:cNvSpPr txBox="1"/>
          <p:nvPr>
            <p:ph idx="1" type="subTitle"/>
          </p:nvPr>
        </p:nvSpPr>
        <p:spPr>
          <a:xfrm>
            <a:off x="2213700" y="2622500"/>
            <a:ext cx="4716600" cy="408900"/>
          </a:xfrm>
          <a:prstGeom prst="rect">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atin typeface="Fira Sans"/>
                <a:ea typeface="Fira Sans"/>
                <a:cs typeface="Fira Sans"/>
                <a:sym typeface="Fira Sans"/>
              </a:defRPr>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
        <p:nvSpPr>
          <p:cNvPr id="99" name="Google Shape;99;p11"/>
          <p:cNvSpPr/>
          <p:nvPr/>
        </p:nvSpPr>
        <p:spPr>
          <a:xfrm>
            <a:off x="251228" y="234516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2280754" y="5606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3391622">
            <a:off x="4994777" y="1889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3865761">
            <a:off x="6273755" y="4514838"/>
            <a:ext cx="352097" cy="453199"/>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7413790">
            <a:off x="8640067" y="1355868"/>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_1">
    <p:bg>
      <p:bgPr>
        <a:solidFill>
          <a:schemeClr val="dk2"/>
        </a:solidFill>
      </p:bgPr>
    </p:bg>
    <p:spTree>
      <p:nvGrpSpPr>
        <p:cNvPr id="106" name="Shape 106"/>
        <p:cNvGrpSpPr/>
        <p:nvPr/>
      </p:nvGrpSpPr>
      <p:grpSpPr>
        <a:xfrm>
          <a:off x="0" y="0"/>
          <a:ext cx="0" cy="0"/>
          <a:chOff x="0" y="0"/>
          <a:chExt cx="0" cy="0"/>
        </a:xfrm>
      </p:grpSpPr>
      <p:sp>
        <p:nvSpPr>
          <p:cNvPr id="107" name="Google Shape;107;p13"/>
          <p:cNvSpPr txBox="1"/>
          <p:nvPr>
            <p:ph hasCustomPrompt="1" type="title"/>
          </p:nvPr>
        </p:nvSpPr>
        <p:spPr>
          <a:xfrm>
            <a:off x="1713225"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8" name="Google Shape;108;p13"/>
          <p:cNvSpPr txBox="1"/>
          <p:nvPr>
            <p:ph hasCustomPrompt="1" idx="2" type="title"/>
          </p:nvPr>
        </p:nvSpPr>
        <p:spPr>
          <a:xfrm>
            <a:off x="3934350"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9" name="Google Shape;109;p13"/>
          <p:cNvSpPr txBox="1"/>
          <p:nvPr>
            <p:ph hasCustomPrompt="1" idx="3" type="title"/>
          </p:nvPr>
        </p:nvSpPr>
        <p:spPr>
          <a:xfrm>
            <a:off x="6155475"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10" name="Google Shape;110;p13"/>
          <p:cNvSpPr txBox="1"/>
          <p:nvPr>
            <p:ph idx="1" type="subTitle"/>
          </p:nvPr>
        </p:nvSpPr>
        <p:spPr>
          <a:xfrm>
            <a:off x="1381125"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1" name="Google Shape;111;p13"/>
          <p:cNvSpPr txBox="1"/>
          <p:nvPr>
            <p:ph idx="4" type="subTitle"/>
          </p:nvPr>
        </p:nvSpPr>
        <p:spPr>
          <a:xfrm>
            <a:off x="3602250"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2" name="Google Shape;112;p13"/>
          <p:cNvSpPr txBox="1"/>
          <p:nvPr>
            <p:ph idx="5" type="subTitle"/>
          </p:nvPr>
        </p:nvSpPr>
        <p:spPr>
          <a:xfrm>
            <a:off x="5823375"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3" name="Google Shape;113;p1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14" name="Google Shape;114;p13"/>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txBox="1"/>
          <p:nvPr>
            <p:ph hasCustomPrompt="1" idx="7" type="title"/>
          </p:nvPr>
        </p:nvSpPr>
        <p:spPr>
          <a:xfrm>
            <a:off x="1713225"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3" name="Google Shape;123;p13"/>
          <p:cNvSpPr txBox="1"/>
          <p:nvPr>
            <p:ph hasCustomPrompt="1" idx="8" type="title"/>
          </p:nvPr>
        </p:nvSpPr>
        <p:spPr>
          <a:xfrm>
            <a:off x="3934350"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4" name="Google Shape;124;p13"/>
          <p:cNvSpPr txBox="1"/>
          <p:nvPr>
            <p:ph hasCustomPrompt="1" idx="9" type="title"/>
          </p:nvPr>
        </p:nvSpPr>
        <p:spPr>
          <a:xfrm>
            <a:off x="6155475"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5" name="Google Shape;125;p13"/>
          <p:cNvSpPr txBox="1"/>
          <p:nvPr>
            <p:ph idx="13" type="subTitle"/>
          </p:nvPr>
        </p:nvSpPr>
        <p:spPr>
          <a:xfrm>
            <a:off x="1381125"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26" name="Google Shape;126;p13"/>
          <p:cNvSpPr txBox="1"/>
          <p:nvPr>
            <p:ph idx="14" type="subTitle"/>
          </p:nvPr>
        </p:nvSpPr>
        <p:spPr>
          <a:xfrm>
            <a:off x="3602250"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27" name="Google Shape;127;p13"/>
          <p:cNvSpPr txBox="1"/>
          <p:nvPr>
            <p:ph idx="15" type="subTitle"/>
          </p:nvPr>
        </p:nvSpPr>
        <p:spPr>
          <a:xfrm>
            <a:off x="5823375"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_1">
    <p:bg>
      <p:bgPr>
        <a:solidFill>
          <a:schemeClr val="dk2"/>
        </a:solidFill>
      </p:bgPr>
    </p:bg>
    <p:spTree>
      <p:nvGrpSpPr>
        <p:cNvPr id="128" name="Shape 128"/>
        <p:cNvGrpSpPr/>
        <p:nvPr/>
      </p:nvGrpSpPr>
      <p:grpSpPr>
        <a:xfrm>
          <a:off x="0" y="0"/>
          <a:ext cx="0" cy="0"/>
          <a:chOff x="0" y="0"/>
          <a:chExt cx="0" cy="0"/>
        </a:xfrm>
      </p:grpSpPr>
      <p:sp>
        <p:nvSpPr>
          <p:cNvPr id="129" name="Google Shape;12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0" name="Google Shape;130;p14"/>
          <p:cNvSpPr/>
          <p:nvPr/>
        </p:nvSpPr>
        <p:spPr>
          <a:xfrm flipH="1">
            <a:off x="5801949" y="47278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flipH="1" rot="-8861856">
            <a:off x="6354206" y="387388"/>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flipH="1" rot="-10565451">
            <a:off x="274878" y="391297"/>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flipH="1" rot="4176861">
            <a:off x="2096744" y="462585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rot="3007948">
            <a:off x="3154154" y="76282"/>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flipH="1" rot="-3391622">
            <a:off x="8614129" y="24940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flipH="1" rot="-1963446">
            <a:off x="50830" y="3090125"/>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flipH="1">
            <a:off x="8614137" y="1738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flipH="1" rot="2700000">
            <a:off x="8355347" y="4666723"/>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139" name="Shape 139"/>
        <p:cNvGrpSpPr/>
        <p:nvPr/>
      </p:nvGrpSpPr>
      <p:grpSpPr>
        <a:xfrm>
          <a:off x="0" y="0"/>
          <a:ext cx="0" cy="0"/>
          <a:chOff x="0" y="0"/>
          <a:chExt cx="0" cy="0"/>
        </a:xfrm>
      </p:grpSpPr>
      <p:sp>
        <p:nvSpPr>
          <p:cNvPr id="140" name="Google Shape;140;p15"/>
          <p:cNvSpPr txBox="1"/>
          <p:nvPr>
            <p:ph idx="1" type="subTitle"/>
          </p:nvPr>
        </p:nvSpPr>
        <p:spPr>
          <a:xfrm>
            <a:off x="1944900" y="1179400"/>
            <a:ext cx="5254200" cy="1887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a:latin typeface="Fira Sans"/>
                <a:ea typeface="Fira Sans"/>
                <a:cs typeface="Fira Sans"/>
                <a:sym typeface="Fira Sans"/>
              </a:defRPr>
            </a:lvl1pPr>
            <a:lvl2pPr lvl="1" rtl="0" algn="ctr">
              <a:lnSpc>
                <a:spcPct val="115000"/>
              </a:lnSpc>
              <a:spcBef>
                <a:spcPts val="0"/>
              </a:spcBef>
              <a:spcAft>
                <a:spcPts val="0"/>
              </a:spcAft>
              <a:buSzPts val="1600"/>
              <a:buChar char="○"/>
              <a:defRPr b="1" sz="2000"/>
            </a:lvl2pPr>
            <a:lvl3pPr lvl="2" rtl="0" algn="ctr">
              <a:lnSpc>
                <a:spcPct val="115000"/>
              </a:lnSpc>
              <a:spcBef>
                <a:spcPts val="0"/>
              </a:spcBef>
              <a:spcAft>
                <a:spcPts val="0"/>
              </a:spcAft>
              <a:buSzPts val="1600"/>
              <a:buChar char="■"/>
              <a:defRPr b="1" sz="2000"/>
            </a:lvl3pPr>
            <a:lvl4pPr lvl="3" rtl="0" algn="ctr">
              <a:lnSpc>
                <a:spcPct val="115000"/>
              </a:lnSpc>
              <a:spcBef>
                <a:spcPts val="0"/>
              </a:spcBef>
              <a:spcAft>
                <a:spcPts val="0"/>
              </a:spcAft>
              <a:buSzPts val="1600"/>
              <a:buChar char="●"/>
              <a:defRPr b="1" sz="2000"/>
            </a:lvl4pPr>
            <a:lvl5pPr lvl="4" rtl="0" algn="ctr">
              <a:lnSpc>
                <a:spcPct val="115000"/>
              </a:lnSpc>
              <a:spcBef>
                <a:spcPts val="0"/>
              </a:spcBef>
              <a:spcAft>
                <a:spcPts val="0"/>
              </a:spcAft>
              <a:buSzPts val="1600"/>
              <a:buChar char="○"/>
              <a:defRPr b="1" sz="2000"/>
            </a:lvl5pPr>
            <a:lvl6pPr lvl="5" rtl="0" algn="ctr">
              <a:lnSpc>
                <a:spcPct val="115000"/>
              </a:lnSpc>
              <a:spcBef>
                <a:spcPts val="0"/>
              </a:spcBef>
              <a:spcAft>
                <a:spcPts val="0"/>
              </a:spcAft>
              <a:buSzPts val="1600"/>
              <a:buChar char="■"/>
              <a:defRPr b="1" sz="2000"/>
            </a:lvl6pPr>
            <a:lvl7pPr lvl="6" rtl="0" algn="ctr">
              <a:lnSpc>
                <a:spcPct val="115000"/>
              </a:lnSpc>
              <a:spcBef>
                <a:spcPts val="0"/>
              </a:spcBef>
              <a:spcAft>
                <a:spcPts val="0"/>
              </a:spcAft>
              <a:buSzPts val="1600"/>
              <a:buChar char="●"/>
              <a:defRPr b="1" sz="2000"/>
            </a:lvl7pPr>
            <a:lvl8pPr lvl="7" rtl="0" algn="ctr">
              <a:lnSpc>
                <a:spcPct val="115000"/>
              </a:lnSpc>
              <a:spcBef>
                <a:spcPts val="0"/>
              </a:spcBef>
              <a:spcAft>
                <a:spcPts val="0"/>
              </a:spcAft>
              <a:buSzPts val="1600"/>
              <a:buChar char="○"/>
              <a:defRPr b="1" sz="2000"/>
            </a:lvl8pPr>
            <a:lvl9pPr lvl="8" rtl="0" algn="ctr">
              <a:lnSpc>
                <a:spcPct val="115000"/>
              </a:lnSpc>
              <a:spcBef>
                <a:spcPts val="0"/>
              </a:spcBef>
              <a:spcAft>
                <a:spcPts val="0"/>
              </a:spcAft>
              <a:buSzPts val="1600"/>
              <a:buChar char="■"/>
              <a:defRPr b="1" sz="2000"/>
            </a:lvl9pPr>
          </a:lstStyle>
          <a:p/>
        </p:txBody>
      </p:sp>
      <p:sp>
        <p:nvSpPr>
          <p:cNvPr id="141" name="Google Shape;14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42" name="Google Shape;142;p15"/>
          <p:cNvSpPr/>
          <p:nvPr/>
        </p:nvSpPr>
        <p:spPr>
          <a:xfrm rot="6372182">
            <a:off x="5709358" y="61821"/>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6645472">
            <a:off x="2833286" y="2195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3391622">
            <a:off x="305802" y="2906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4430405">
            <a:off x="8419851" y="46721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9318848">
            <a:off x="8641874" y="1211838"/>
            <a:ext cx="246670" cy="155419"/>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9082485">
            <a:off x="221002" y="1957740"/>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2542404">
            <a:off x="8595700" y="34324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1173186">
            <a:off x="168295" y="4321957"/>
            <a:ext cx="352089" cy="453190"/>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4128819" y="4821001"/>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
    <p:bg>
      <p:bgPr>
        <a:solidFill>
          <a:schemeClr val="dk2"/>
        </a:solidFill>
      </p:bgPr>
    </p:bg>
    <p:spTree>
      <p:nvGrpSpPr>
        <p:cNvPr id="151" name="Shape 151"/>
        <p:cNvGrpSpPr/>
        <p:nvPr/>
      </p:nvGrpSpPr>
      <p:grpSpPr>
        <a:xfrm>
          <a:off x="0" y="0"/>
          <a:ext cx="0" cy="0"/>
          <a:chOff x="0" y="0"/>
          <a:chExt cx="0" cy="0"/>
        </a:xfrm>
      </p:grpSpPr>
      <p:sp>
        <p:nvSpPr>
          <p:cNvPr id="152" name="Google Shape;152;p16"/>
          <p:cNvSpPr txBox="1"/>
          <p:nvPr>
            <p:ph idx="1" type="body"/>
          </p:nvPr>
        </p:nvSpPr>
        <p:spPr>
          <a:xfrm>
            <a:off x="775775" y="1168375"/>
            <a:ext cx="48444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1600"/>
              </a:spcBef>
              <a:spcAft>
                <a:spcPts val="0"/>
              </a:spcAft>
              <a:buSzPts val="1600"/>
              <a:buChar char="○"/>
              <a:defRPr sz="1200"/>
            </a:lvl2pPr>
            <a:lvl3pPr indent="-330200" lvl="2" marL="1371600" rtl="0">
              <a:lnSpc>
                <a:spcPct val="115000"/>
              </a:lnSpc>
              <a:spcBef>
                <a:spcPts val="1600"/>
              </a:spcBef>
              <a:spcAft>
                <a:spcPts val="0"/>
              </a:spcAft>
              <a:buSzPts val="1600"/>
              <a:buChar char="■"/>
              <a:defRPr/>
            </a:lvl3pPr>
            <a:lvl4pPr indent="-330200" lvl="3" marL="1828800" rtl="0">
              <a:lnSpc>
                <a:spcPct val="115000"/>
              </a:lnSpc>
              <a:spcBef>
                <a:spcPts val="1600"/>
              </a:spcBef>
              <a:spcAft>
                <a:spcPts val="0"/>
              </a:spcAft>
              <a:buSzPts val="1600"/>
              <a:buChar char="●"/>
              <a:defRPr/>
            </a:lvl4pPr>
            <a:lvl5pPr indent="-330200" lvl="4" marL="2286000" rtl="0">
              <a:lnSpc>
                <a:spcPct val="115000"/>
              </a:lnSpc>
              <a:spcBef>
                <a:spcPts val="1600"/>
              </a:spcBef>
              <a:spcAft>
                <a:spcPts val="0"/>
              </a:spcAft>
              <a:buSzPts val="1600"/>
              <a:buChar char="○"/>
              <a:defRPr/>
            </a:lvl5pPr>
            <a:lvl6pPr indent="-330200" lvl="5" marL="2743200" rtl="0">
              <a:lnSpc>
                <a:spcPct val="115000"/>
              </a:lnSpc>
              <a:spcBef>
                <a:spcPts val="1600"/>
              </a:spcBef>
              <a:spcAft>
                <a:spcPts val="0"/>
              </a:spcAft>
              <a:buSzPts val="1600"/>
              <a:buChar char="■"/>
              <a:defRPr/>
            </a:lvl6pPr>
            <a:lvl7pPr indent="-330200" lvl="6" marL="3200400" rtl="0">
              <a:lnSpc>
                <a:spcPct val="115000"/>
              </a:lnSpc>
              <a:spcBef>
                <a:spcPts val="1600"/>
              </a:spcBef>
              <a:spcAft>
                <a:spcPts val="0"/>
              </a:spcAft>
              <a:buSzPts val="1600"/>
              <a:buChar char="●"/>
              <a:defRPr/>
            </a:lvl7pPr>
            <a:lvl8pPr indent="-330200" lvl="7" marL="3657600" rtl="0">
              <a:lnSpc>
                <a:spcPct val="115000"/>
              </a:lnSpc>
              <a:spcBef>
                <a:spcPts val="1600"/>
              </a:spcBef>
              <a:spcAft>
                <a:spcPts val="0"/>
              </a:spcAft>
              <a:buSzPts val="1600"/>
              <a:buChar char="○"/>
              <a:defRPr/>
            </a:lvl8pPr>
            <a:lvl9pPr indent="-330200" lvl="8" marL="4114800" rtl="0">
              <a:lnSpc>
                <a:spcPct val="115000"/>
              </a:lnSpc>
              <a:spcBef>
                <a:spcPts val="1600"/>
              </a:spcBef>
              <a:spcAft>
                <a:spcPts val="1600"/>
              </a:spcAft>
              <a:buSzPts val="1600"/>
              <a:buChar char="■"/>
              <a:defRPr/>
            </a:lvl9pPr>
          </a:lstStyle>
          <a:p/>
        </p:txBody>
      </p:sp>
      <p:sp>
        <p:nvSpPr>
          <p:cNvPr id="153" name="Google Shape;15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54" name="Google Shape;154;p16"/>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2"/>
        </a:solidFill>
      </p:bgPr>
    </p:bg>
    <p:spTree>
      <p:nvGrpSpPr>
        <p:cNvPr id="162" name="Shape 162"/>
        <p:cNvGrpSpPr/>
        <p:nvPr/>
      </p:nvGrpSpPr>
      <p:grpSpPr>
        <a:xfrm>
          <a:off x="0" y="0"/>
          <a:ext cx="0" cy="0"/>
          <a:chOff x="0" y="0"/>
          <a:chExt cx="0" cy="0"/>
        </a:xfrm>
      </p:grpSpPr>
      <p:sp>
        <p:nvSpPr>
          <p:cNvPr id="163" name="Google Shape;163;p17"/>
          <p:cNvSpPr txBox="1"/>
          <p:nvPr>
            <p:ph idx="1" type="subTitle"/>
          </p:nvPr>
        </p:nvSpPr>
        <p:spPr>
          <a:xfrm>
            <a:off x="7200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4" name="Google Shape;164;p17"/>
          <p:cNvSpPr txBox="1"/>
          <p:nvPr>
            <p:ph idx="2" type="subTitle"/>
          </p:nvPr>
        </p:nvSpPr>
        <p:spPr>
          <a:xfrm>
            <a:off x="7200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5" name="Google Shape;165;p17"/>
          <p:cNvSpPr txBox="1"/>
          <p:nvPr>
            <p:ph idx="3" type="subTitle"/>
          </p:nvPr>
        </p:nvSpPr>
        <p:spPr>
          <a:xfrm>
            <a:off x="34038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6" name="Google Shape;166;p17"/>
          <p:cNvSpPr txBox="1"/>
          <p:nvPr>
            <p:ph idx="4" type="subTitle"/>
          </p:nvPr>
        </p:nvSpPr>
        <p:spPr>
          <a:xfrm>
            <a:off x="60876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7" name="Google Shape;167;p17"/>
          <p:cNvSpPr txBox="1"/>
          <p:nvPr>
            <p:ph idx="5" type="subTitle"/>
          </p:nvPr>
        </p:nvSpPr>
        <p:spPr>
          <a:xfrm>
            <a:off x="34038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8" name="Google Shape;168;p17"/>
          <p:cNvSpPr txBox="1"/>
          <p:nvPr>
            <p:ph idx="6" type="subTitle"/>
          </p:nvPr>
        </p:nvSpPr>
        <p:spPr>
          <a:xfrm>
            <a:off x="60876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9" name="Google Shape;16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70" name="Google Shape;170;p17"/>
          <p:cNvSpPr/>
          <p:nvPr/>
        </p:nvSpPr>
        <p:spPr>
          <a:xfrm rot="3200375">
            <a:off x="157631" y="21685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657454" y="3654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3391622">
            <a:off x="8663152" y="15470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5644555">
            <a:off x="6109206" y="4573604"/>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3391622">
            <a:off x="210327" y="3996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8719475" y="3259377"/>
            <a:ext cx="352095" cy="2914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bg>
      <p:bgPr>
        <a:solidFill>
          <a:schemeClr val="dk2"/>
        </a:solidFill>
      </p:bgPr>
    </p:bg>
    <p:spTree>
      <p:nvGrpSpPr>
        <p:cNvPr id="178" name="Shape 178"/>
        <p:cNvGrpSpPr/>
        <p:nvPr/>
      </p:nvGrpSpPr>
      <p:grpSpPr>
        <a:xfrm>
          <a:off x="0" y="0"/>
          <a:ext cx="0" cy="0"/>
          <a:chOff x="0" y="0"/>
          <a:chExt cx="0" cy="0"/>
        </a:xfrm>
      </p:grpSpPr>
      <p:sp>
        <p:nvSpPr>
          <p:cNvPr id="179" name="Google Shape;17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80" name="Google Shape;180;p18"/>
          <p:cNvSpPr txBox="1"/>
          <p:nvPr>
            <p:ph idx="1" type="subTitle"/>
          </p:nvPr>
        </p:nvSpPr>
        <p:spPr>
          <a:xfrm>
            <a:off x="5440525" y="186022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1" name="Google Shape;181;p18"/>
          <p:cNvSpPr txBox="1"/>
          <p:nvPr>
            <p:ph idx="2" type="subTitle"/>
          </p:nvPr>
        </p:nvSpPr>
        <p:spPr>
          <a:xfrm>
            <a:off x="5440547" y="1438800"/>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2" name="Google Shape;182;p18"/>
          <p:cNvSpPr txBox="1"/>
          <p:nvPr>
            <p:ph idx="3" type="subTitle"/>
          </p:nvPr>
        </p:nvSpPr>
        <p:spPr>
          <a:xfrm>
            <a:off x="2152450" y="186022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3" name="Google Shape;183;p18"/>
          <p:cNvSpPr txBox="1"/>
          <p:nvPr>
            <p:ph idx="4" type="subTitle"/>
          </p:nvPr>
        </p:nvSpPr>
        <p:spPr>
          <a:xfrm>
            <a:off x="2152451" y="1438800"/>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4" name="Google Shape;184;p18"/>
          <p:cNvSpPr txBox="1"/>
          <p:nvPr>
            <p:ph idx="5" type="subTitle"/>
          </p:nvPr>
        </p:nvSpPr>
        <p:spPr>
          <a:xfrm>
            <a:off x="2152450" y="363337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5" name="Google Shape;185;p18"/>
          <p:cNvSpPr txBox="1"/>
          <p:nvPr>
            <p:ph idx="6" type="subTitle"/>
          </p:nvPr>
        </p:nvSpPr>
        <p:spPr>
          <a:xfrm>
            <a:off x="2152451" y="3207225"/>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6" name="Google Shape;186;p18"/>
          <p:cNvSpPr txBox="1"/>
          <p:nvPr>
            <p:ph idx="7" type="subTitle"/>
          </p:nvPr>
        </p:nvSpPr>
        <p:spPr>
          <a:xfrm>
            <a:off x="5440525" y="363337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7" name="Google Shape;187;p18"/>
          <p:cNvSpPr txBox="1"/>
          <p:nvPr>
            <p:ph idx="8" type="subTitle"/>
          </p:nvPr>
        </p:nvSpPr>
        <p:spPr>
          <a:xfrm>
            <a:off x="5440526" y="3187847"/>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8" name="Google Shape;188;p18"/>
          <p:cNvSpPr/>
          <p:nvPr/>
        </p:nvSpPr>
        <p:spPr>
          <a:xfrm rot="3200375">
            <a:off x="257056" y="443836"/>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582251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5657454" y="2561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rot="3391622">
            <a:off x="8438402" y="34555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rot="-4176861">
            <a:off x="2167680" y="458200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rot="3391622">
            <a:off x="309764" y="266307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rot="2700000">
            <a:off x="8650597" y="2073025"/>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196" name="Shape 196"/>
        <p:cNvGrpSpPr/>
        <p:nvPr/>
      </p:nvGrpSpPr>
      <p:grpSpPr>
        <a:xfrm>
          <a:off x="0" y="0"/>
          <a:ext cx="0" cy="0"/>
          <a:chOff x="0" y="0"/>
          <a:chExt cx="0" cy="0"/>
        </a:xfrm>
      </p:grpSpPr>
      <p:sp>
        <p:nvSpPr>
          <p:cNvPr id="197" name="Google Shape;197;p19"/>
          <p:cNvSpPr txBox="1"/>
          <p:nvPr>
            <p:ph idx="1" type="subTitle"/>
          </p:nvPr>
        </p:nvSpPr>
        <p:spPr>
          <a:xfrm>
            <a:off x="1007375"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198" name="Google Shape;198;p19"/>
          <p:cNvSpPr txBox="1"/>
          <p:nvPr>
            <p:ph idx="2" type="subTitle"/>
          </p:nvPr>
        </p:nvSpPr>
        <p:spPr>
          <a:xfrm>
            <a:off x="1007375"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99" name="Google Shape;199;p19"/>
          <p:cNvSpPr txBox="1"/>
          <p:nvPr>
            <p:ph idx="3" type="subTitle"/>
          </p:nvPr>
        </p:nvSpPr>
        <p:spPr>
          <a:xfrm>
            <a:off x="3547500"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0" name="Google Shape;200;p19"/>
          <p:cNvSpPr txBox="1"/>
          <p:nvPr>
            <p:ph idx="4" type="subTitle"/>
          </p:nvPr>
        </p:nvSpPr>
        <p:spPr>
          <a:xfrm>
            <a:off x="6087600"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1" name="Google Shape;201;p19"/>
          <p:cNvSpPr txBox="1"/>
          <p:nvPr>
            <p:ph idx="5" type="subTitle"/>
          </p:nvPr>
        </p:nvSpPr>
        <p:spPr>
          <a:xfrm>
            <a:off x="3547500"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2" name="Google Shape;202;p19"/>
          <p:cNvSpPr txBox="1"/>
          <p:nvPr>
            <p:ph idx="6" type="subTitle"/>
          </p:nvPr>
        </p:nvSpPr>
        <p:spPr>
          <a:xfrm>
            <a:off x="6087600"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3" name="Google Shape;203;p19"/>
          <p:cNvSpPr txBox="1"/>
          <p:nvPr>
            <p:ph idx="7" type="subTitle"/>
          </p:nvPr>
        </p:nvSpPr>
        <p:spPr>
          <a:xfrm>
            <a:off x="1007375"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4" name="Google Shape;204;p19"/>
          <p:cNvSpPr txBox="1"/>
          <p:nvPr>
            <p:ph idx="8" type="subTitle"/>
          </p:nvPr>
        </p:nvSpPr>
        <p:spPr>
          <a:xfrm>
            <a:off x="1007375"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5" name="Google Shape;205;p19"/>
          <p:cNvSpPr txBox="1"/>
          <p:nvPr>
            <p:ph idx="9" type="subTitle"/>
          </p:nvPr>
        </p:nvSpPr>
        <p:spPr>
          <a:xfrm>
            <a:off x="3547500"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6" name="Google Shape;206;p19"/>
          <p:cNvSpPr txBox="1"/>
          <p:nvPr>
            <p:ph idx="13" type="subTitle"/>
          </p:nvPr>
        </p:nvSpPr>
        <p:spPr>
          <a:xfrm>
            <a:off x="6087600"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7" name="Google Shape;207;p19"/>
          <p:cNvSpPr txBox="1"/>
          <p:nvPr>
            <p:ph idx="14" type="subTitle"/>
          </p:nvPr>
        </p:nvSpPr>
        <p:spPr>
          <a:xfrm>
            <a:off x="3547500"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8" name="Google Shape;208;p19"/>
          <p:cNvSpPr txBox="1"/>
          <p:nvPr>
            <p:ph idx="15" type="subTitle"/>
          </p:nvPr>
        </p:nvSpPr>
        <p:spPr>
          <a:xfrm>
            <a:off x="6087600"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9" name="Google Shape;20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210" name="Google Shape;210;p19"/>
          <p:cNvSpPr/>
          <p:nvPr/>
        </p:nvSpPr>
        <p:spPr>
          <a:xfrm rot="3200375">
            <a:off x="110831" y="33546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3098569" y="46658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rot="8861856">
            <a:off x="2340331" y="139113"/>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rot="10565451">
            <a:off x="8672462" y="233085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rot="-4176861">
            <a:off x="5902255" y="4683178"/>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rot="-3007948">
            <a:off x="5235058" y="134757"/>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rot="3391622">
            <a:off x="348789" y="19386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rot="1963446">
            <a:off x="8525722" y="3519400"/>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65369" y="3912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2"/>
        </a:solidFill>
      </p:bgPr>
    </p:bg>
    <p:spTree>
      <p:nvGrpSpPr>
        <p:cNvPr id="219" name="Shape 219"/>
        <p:cNvGrpSpPr/>
        <p:nvPr/>
      </p:nvGrpSpPr>
      <p:grpSpPr>
        <a:xfrm>
          <a:off x="0" y="0"/>
          <a:ext cx="0" cy="0"/>
          <a:chOff x="0" y="0"/>
          <a:chExt cx="0" cy="0"/>
        </a:xfrm>
      </p:grpSpPr>
      <p:sp>
        <p:nvSpPr>
          <p:cNvPr id="220" name="Google Shape;220;p20"/>
          <p:cNvSpPr txBox="1"/>
          <p:nvPr>
            <p:ph hasCustomPrompt="1" type="title"/>
          </p:nvPr>
        </p:nvSpPr>
        <p:spPr>
          <a:xfrm>
            <a:off x="2290350" y="580375"/>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1" name="Google Shape;221;p20"/>
          <p:cNvSpPr txBox="1"/>
          <p:nvPr>
            <p:ph idx="1" type="subTitle"/>
          </p:nvPr>
        </p:nvSpPr>
        <p:spPr>
          <a:xfrm>
            <a:off x="2290350" y="146237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2" name="Google Shape;222;p20"/>
          <p:cNvSpPr txBox="1"/>
          <p:nvPr>
            <p:ph hasCustomPrompt="1" idx="2" type="title"/>
          </p:nvPr>
        </p:nvSpPr>
        <p:spPr>
          <a:xfrm>
            <a:off x="2290350" y="1964800"/>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3" name="Google Shape;223;p20"/>
          <p:cNvSpPr txBox="1"/>
          <p:nvPr>
            <p:ph idx="3" type="subTitle"/>
          </p:nvPr>
        </p:nvSpPr>
        <p:spPr>
          <a:xfrm>
            <a:off x="2290350" y="2846101"/>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4" name="Google Shape;224;p20"/>
          <p:cNvSpPr txBox="1"/>
          <p:nvPr>
            <p:ph hasCustomPrompt="1" idx="4" type="title"/>
          </p:nvPr>
        </p:nvSpPr>
        <p:spPr>
          <a:xfrm>
            <a:off x="2290350" y="3346328"/>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5" name="Google Shape;225;p20"/>
          <p:cNvSpPr txBox="1"/>
          <p:nvPr>
            <p:ph idx="5" type="subTitle"/>
          </p:nvPr>
        </p:nvSpPr>
        <p:spPr>
          <a:xfrm>
            <a:off x="2290350" y="422982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6" name="Google Shape;226;p20"/>
          <p:cNvSpPr/>
          <p:nvPr/>
        </p:nvSpPr>
        <p:spPr>
          <a:xfrm flipH="1">
            <a:off x="5801949" y="47278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flipH="1" rot="-8861856">
            <a:off x="6354206" y="387388"/>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flipH="1" rot="-10565451">
            <a:off x="274878" y="391297"/>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flipH="1" rot="4176861">
            <a:off x="2096744" y="462585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flipH="1" rot="3007948">
            <a:off x="3154154" y="76282"/>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flipH="1" rot="-3391622">
            <a:off x="8614129" y="24940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rot="-1963446">
            <a:off x="50830" y="3090125"/>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flipH="1">
            <a:off x="8614137" y="1738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rot="2700000">
            <a:off x="8355347" y="4666723"/>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4891063" y="2567988"/>
            <a:ext cx="2796900" cy="9225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3600"/>
              <a:buNone/>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p:txBody>
      </p:sp>
      <p:sp>
        <p:nvSpPr>
          <p:cNvPr id="19" name="Google Shape;19;p3"/>
          <p:cNvSpPr txBox="1"/>
          <p:nvPr>
            <p:ph hasCustomPrompt="1" idx="2" type="title"/>
          </p:nvPr>
        </p:nvSpPr>
        <p:spPr>
          <a:xfrm>
            <a:off x="4891063" y="1333488"/>
            <a:ext cx="2796900" cy="1234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6000"/>
              <a:buNone/>
              <a:defRPr sz="8500">
                <a:solidFill>
                  <a:schemeClr val="lt1"/>
                </a:solidFill>
              </a:defRPr>
            </a:lvl1pPr>
            <a:lvl2pPr lvl="1" rtl="0" algn="ctr">
              <a:lnSpc>
                <a:spcPct val="115000"/>
              </a:lnSpc>
              <a:spcBef>
                <a:spcPts val="0"/>
              </a:spcBef>
              <a:spcAft>
                <a:spcPts val="0"/>
              </a:spcAft>
              <a:buSzPts val="6000"/>
              <a:buNone/>
              <a:defRPr sz="6000"/>
            </a:lvl2pPr>
            <a:lvl3pPr lvl="2" rtl="0" algn="ctr">
              <a:lnSpc>
                <a:spcPct val="115000"/>
              </a:lnSpc>
              <a:spcBef>
                <a:spcPts val="0"/>
              </a:spcBef>
              <a:spcAft>
                <a:spcPts val="0"/>
              </a:spcAft>
              <a:buSzPts val="6000"/>
              <a:buNone/>
              <a:defRPr sz="6000"/>
            </a:lvl3pPr>
            <a:lvl4pPr lvl="3" rtl="0" algn="ctr">
              <a:lnSpc>
                <a:spcPct val="115000"/>
              </a:lnSpc>
              <a:spcBef>
                <a:spcPts val="0"/>
              </a:spcBef>
              <a:spcAft>
                <a:spcPts val="0"/>
              </a:spcAft>
              <a:buSzPts val="6000"/>
              <a:buNone/>
              <a:defRPr sz="6000"/>
            </a:lvl4pPr>
            <a:lvl5pPr lvl="4" rtl="0" algn="ctr">
              <a:lnSpc>
                <a:spcPct val="115000"/>
              </a:lnSpc>
              <a:spcBef>
                <a:spcPts val="0"/>
              </a:spcBef>
              <a:spcAft>
                <a:spcPts val="0"/>
              </a:spcAft>
              <a:buSzPts val="6000"/>
              <a:buNone/>
              <a:defRPr sz="6000"/>
            </a:lvl5pPr>
            <a:lvl6pPr lvl="5" rtl="0" algn="ctr">
              <a:lnSpc>
                <a:spcPct val="115000"/>
              </a:lnSpc>
              <a:spcBef>
                <a:spcPts val="0"/>
              </a:spcBef>
              <a:spcAft>
                <a:spcPts val="0"/>
              </a:spcAft>
              <a:buSzPts val="6000"/>
              <a:buNone/>
              <a:defRPr sz="6000"/>
            </a:lvl6pPr>
            <a:lvl7pPr lvl="6" rtl="0" algn="ctr">
              <a:lnSpc>
                <a:spcPct val="115000"/>
              </a:lnSpc>
              <a:spcBef>
                <a:spcPts val="0"/>
              </a:spcBef>
              <a:spcAft>
                <a:spcPts val="0"/>
              </a:spcAft>
              <a:buSzPts val="6000"/>
              <a:buNone/>
              <a:defRPr sz="6000"/>
            </a:lvl7pPr>
            <a:lvl8pPr lvl="7" rtl="0" algn="ctr">
              <a:lnSpc>
                <a:spcPct val="115000"/>
              </a:lnSpc>
              <a:spcBef>
                <a:spcPts val="0"/>
              </a:spcBef>
              <a:spcAft>
                <a:spcPts val="0"/>
              </a:spcAft>
              <a:buSzPts val="6000"/>
              <a:buNone/>
              <a:defRPr sz="6000"/>
            </a:lvl8pPr>
            <a:lvl9pPr lvl="8" rtl="0" algn="ctr">
              <a:lnSpc>
                <a:spcPct val="115000"/>
              </a:lnSpc>
              <a:spcBef>
                <a:spcPts val="0"/>
              </a:spcBef>
              <a:spcAft>
                <a:spcPts val="0"/>
              </a:spcAft>
              <a:buSzPts val="6000"/>
              <a:buNone/>
              <a:defRPr sz="6000"/>
            </a:lvl9pPr>
          </a:lstStyle>
          <a:p>
            <a:r>
              <a:t>xx%</a:t>
            </a:r>
          </a:p>
        </p:txBody>
      </p:sp>
      <p:sp>
        <p:nvSpPr>
          <p:cNvPr id="20" name="Google Shape;20;p3"/>
          <p:cNvSpPr/>
          <p:nvPr/>
        </p:nvSpPr>
        <p:spPr>
          <a:xfrm rot="7845159">
            <a:off x="6315187" y="4701552"/>
            <a:ext cx="352089" cy="453190"/>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8828498">
            <a:off x="2396778" y="4772538"/>
            <a:ext cx="246677" cy="155423"/>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4430405">
            <a:off x="281489" y="4427005"/>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7413790">
            <a:off x="8767417" y="24621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2542404">
            <a:off x="4336213" y="4709704"/>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2"/>
        </a:solidFill>
      </p:bgPr>
    </p:bg>
    <p:spTree>
      <p:nvGrpSpPr>
        <p:cNvPr id="235" name="Shape 235"/>
        <p:cNvGrpSpPr/>
        <p:nvPr/>
      </p:nvGrpSpPr>
      <p:grpSpPr>
        <a:xfrm>
          <a:off x="0" y="0"/>
          <a:ext cx="0" cy="0"/>
          <a:chOff x="0" y="0"/>
          <a:chExt cx="0" cy="0"/>
        </a:xfrm>
      </p:grpSpPr>
      <p:sp>
        <p:nvSpPr>
          <p:cNvPr id="236" name="Google Shape;236;p21"/>
          <p:cNvSpPr txBox="1"/>
          <p:nvPr>
            <p:ph idx="1" type="subTitle"/>
          </p:nvPr>
        </p:nvSpPr>
        <p:spPr>
          <a:xfrm>
            <a:off x="2717850" y="1377275"/>
            <a:ext cx="3708300" cy="1163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Font typeface="Fira Sans"/>
              <a:buNone/>
              <a:defRPr>
                <a:latin typeface="Fira Sans"/>
                <a:ea typeface="Fira Sans"/>
                <a:cs typeface="Fira Sans"/>
                <a:sym typeface="Fira Sans"/>
              </a:defRPr>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Font typeface="Fira Sans"/>
              <a:buNone/>
              <a:defRPr sz="2800">
                <a:latin typeface="Fira Sans"/>
                <a:ea typeface="Fira Sans"/>
                <a:cs typeface="Fira Sans"/>
                <a:sym typeface="Fira Sans"/>
              </a:defRPr>
            </a:lvl3pPr>
            <a:lvl4pPr lvl="3" rtl="0" algn="ctr">
              <a:lnSpc>
                <a:spcPct val="115000"/>
              </a:lnSpc>
              <a:spcBef>
                <a:spcPts val="0"/>
              </a:spcBef>
              <a:spcAft>
                <a:spcPts val="0"/>
              </a:spcAft>
              <a:buSzPts val="2800"/>
              <a:buFont typeface="Fira Sans"/>
              <a:buNone/>
              <a:defRPr sz="2800">
                <a:latin typeface="Fira Sans"/>
                <a:ea typeface="Fira Sans"/>
                <a:cs typeface="Fira Sans"/>
                <a:sym typeface="Fira Sans"/>
              </a:defRPr>
            </a:lvl4pPr>
            <a:lvl5pPr lvl="4" rtl="0" algn="ctr">
              <a:lnSpc>
                <a:spcPct val="115000"/>
              </a:lnSpc>
              <a:spcBef>
                <a:spcPts val="0"/>
              </a:spcBef>
              <a:spcAft>
                <a:spcPts val="0"/>
              </a:spcAft>
              <a:buSzPts val="2800"/>
              <a:buFont typeface="Fira Sans"/>
              <a:buNone/>
              <a:defRPr sz="2800">
                <a:latin typeface="Fira Sans"/>
                <a:ea typeface="Fira Sans"/>
                <a:cs typeface="Fira Sans"/>
                <a:sym typeface="Fira Sans"/>
              </a:defRPr>
            </a:lvl5pPr>
            <a:lvl6pPr lvl="5" rtl="0" algn="ctr">
              <a:lnSpc>
                <a:spcPct val="115000"/>
              </a:lnSpc>
              <a:spcBef>
                <a:spcPts val="0"/>
              </a:spcBef>
              <a:spcAft>
                <a:spcPts val="0"/>
              </a:spcAft>
              <a:buSzPts val="2800"/>
              <a:buFont typeface="Fira Sans"/>
              <a:buNone/>
              <a:defRPr sz="2800">
                <a:latin typeface="Fira Sans"/>
                <a:ea typeface="Fira Sans"/>
                <a:cs typeface="Fira Sans"/>
                <a:sym typeface="Fira Sans"/>
              </a:defRPr>
            </a:lvl6pPr>
            <a:lvl7pPr lvl="6" rtl="0" algn="ctr">
              <a:lnSpc>
                <a:spcPct val="115000"/>
              </a:lnSpc>
              <a:spcBef>
                <a:spcPts val="0"/>
              </a:spcBef>
              <a:spcAft>
                <a:spcPts val="0"/>
              </a:spcAft>
              <a:buSzPts val="2800"/>
              <a:buFont typeface="Fira Sans"/>
              <a:buNone/>
              <a:defRPr sz="2800">
                <a:latin typeface="Fira Sans"/>
                <a:ea typeface="Fira Sans"/>
                <a:cs typeface="Fira Sans"/>
                <a:sym typeface="Fira Sans"/>
              </a:defRPr>
            </a:lvl7pPr>
            <a:lvl8pPr lvl="7" rtl="0" algn="ctr">
              <a:lnSpc>
                <a:spcPct val="115000"/>
              </a:lnSpc>
              <a:spcBef>
                <a:spcPts val="0"/>
              </a:spcBef>
              <a:spcAft>
                <a:spcPts val="0"/>
              </a:spcAft>
              <a:buSzPts val="2800"/>
              <a:buFont typeface="Fira Sans"/>
              <a:buNone/>
              <a:defRPr sz="2800">
                <a:latin typeface="Fira Sans"/>
                <a:ea typeface="Fira Sans"/>
                <a:cs typeface="Fira Sans"/>
                <a:sym typeface="Fira Sans"/>
              </a:defRPr>
            </a:lvl8pPr>
            <a:lvl9pPr lvl="8" rtl="0" algn="ctr">
              <a:lnSpc>
                <a:spcPct val="115000"/>
              </a:lnSpc>
              <a:spcBef>
                <a:spcPts val="0"/>
              </a:spcBef>
              <a:spcAft>
                <a:spcPts val="0"/>
              </a:spcAft>
              <a:buSzPts val="2800"/>
              <a:buFont typeface="Fira Sans"/>
              <a:buNone/>
              <a:defRPr sz="2800">
                <a:latin typeface="Fira Sans"/>
                <a:ea typeface="Fira Sans"/>
                <a:cs typeface="Fira Sans"/>
                <a:sym typeface="Fira Sans"/>
              </a:defRPr>
            </a:lvl9pPr>
          </a:lstStyle>
          <a:p/>
        </p:txBody>
      </p:sp>
      <p:sp>
        <p:nvSpPr>
          <p:cNvPr id="237" name="Google Shape;237;p21"/>
          <p:cNvSpPr txBox="1"/>
          <p:nvPr/>
        </p:nvSpPr>
        <p:spPr>
          <a:xfrm>
            <a:off x="2717850" y="3415775"/>
            <a:ext cx="3708300" cy="71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sz="1200">
                <a:solidFill>
                  <a:schemeClr val="lt2"/>
                </a:solidFill>
                <a:latin typeface="Fira Sans"/>
                <a:ea typeface="Fira Sans"/>
                <a:cs typeface="Fira Sans"/>
                <a:sym typeface="Fira Sans"/>
              </a:rPr>
              <a:t>CREDITS: This presentation template was created by </a:t>
            </a:r>
            <a:r>
              <a:rPr b="1" lang="en" sz="1200">
                <a:solidFill>
                  <a:schemeClr val="lt2"/>
                </a:solidFill>
                <a:uFill>
                  <a:noFill/>
                </a:uFill>
                <a:latin typeface="Fira Sans"/>
                <a:ea typeface="Fira Sans"/>
                <a:cs typeface="Fira Sans"/>
                <a:sym typeface="Fira Sans"/>
                <a:hlinkClick r:id="rId2">
                  <a:extLst>
                    <a:ext uri="{A12FA001-AC4F-418D-AE19-62706E023703}">
                      <ahyp:hlinkClr val="tx"/>
                    </a:ext>
                  </a:extLst>
                </a:hlinkClick>
              </a:rPr>
              <a:t>Slidesgo</a:t>
            </a:r>
            <a:r>
              <a:rPr lang="en" sz="1200">
                <a:solidFill>
                  <a:schemeClr val="lt2"/>
                </a:solidFill>
                <a:latin typeface="Fira Sans"/>
                <a:ea typeface="Fira Sans"/>
                <a:cs typeface="Fira Sans"/>
                <a:sym typeface="Fira Sans"/>
              </a:rPr>
              <a:t>, including icons by </a:t>
            </a:r>
            <a:r>
              <a:rPr b="1" lang="en" sz="1200">
                <a:solidFill>
                  <a:schemeClr val="lt2"/>
                </a:solidFill>
                <a:uFill>
                  <a:noFill/>
                </a:uFill>
                <a:latin typeface="Fira Sans"/>
                <a:ea typeface="Fira Sans"/>
                <a:cs typeface="Fira Sans"/>
                <a:sym typeface="Fira Sans"/>
                <a:hlinkClick r:id="rId3">
                  <a:extLst>
                    <a:ext uri="{A12FA001-AC4F-418D-AE19-62706E023703}">
                      <ahyp:hlinkClr val="tx"/>
                    </a:ext>
                  </a:extLst>
                </a:hlinkClick>
              </a:rPr>
              <a:t>Flaticon</a:t>
            </a:r>
            <a:r>
              <a:rPr b="1" lang="en" sz="1200">
                <a:solidFill>
                  <a:schemeClr val="lt2"/>
                </a:solidFill>
                <a:latin typeface="Fira Sans"/>
                <a:ea typeface="Fira Sans"/>
                <a:cs typeface="Fira Sans"/>
                <a:sym typeface="Fira Sans"/>
              </a:rPr>
              <a:t> </a:t>
            </a:r>
            <a:r>
              <a:rPr lang="en" sz="1200">
                <a:solidFill>
                  <a:schemeClr val="lt2"/>
                </a:solidFill>
                <a:latin typeface="Fira Sans"/>
                <a:ea typeface="Fira Sans"/>
                <a:cs typeface="Fira Sans"/>
                <a:sym typeface="Fira Sans"/>
              </a:rPr>
              <a:t>and infographics &amp; images by </a:t>
            </a:r>
            <a:r>
              <a:rPr b="1" lang="en" sz="1200">
                <a:solidFill>
                  <a:schemeClr val="lt2"/>
                </a:solidFill>
                <a:uFill>
                  <a:noFill/>
                </a:uFill>
                <a:latin typeface="Fira Sans"/>
                <a:ea typeface="Fira Sans"/>
                <a:cs typeface="Fira Sans"/>
                <a:sym typeface="Fira Sans"/>
                <a:hlinkClick r:id="rId4">
                  <a:extLst>
                    <a:ext uri="{A12FA001-AC4F-418D-AE19-62706E023703}">
                      <ahyp:hlinkClr val="tx"/>
                    </a:ext>
                  </a:extLst>
                </a:hlinkClick>
              </a:rPr>
              <a:t>Freepik</a:t>
            </a:r>
            <a:endParaRPr b="1" sz="1200">
              <a:solidFill>
                <a:schemeClr val="lt2"/>
              </a:solidFill>
              <a:latin typeface="Fira Sans"/>
              <a:ea typeface="Fira Sans"/>
              <a:cs typeface="Fira Sans"/>
              <a:sym typeface="Fira Sans"/>
            </a:endParaRPr>
          </a:p>
        </p:txBody>
      </p:sp>
      <p:sp>
        <p:nvSpPr>
          <p:cNvPr id="238" name="Google Shape;238;p21"/>
          <p:cNvSpPr txBox="1"/>
          <p:nvPr>
            <p:ph type="ctrTitle"/>
          </p:nvPr>
        </p:nvSpPr>
        <p:spPr>
          <a:xfrm>
            <a:off x="2717850" y="535000"/>
            <a:ext cx="3708300" cy="1169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5200"/>
              <a:buNone/>
              <a:defRPr sz="7000"/>
            </a:lvl1pPr>
            <a:lvl2pPr lvl="1" rtl="0" algn="ctr">
              <a:lnSpc>
                <a:spcPct val="115000"/>
              </a:lnSpc>
              <a:spcBef>
                <a:spcPts val="0"/>
              </a:spcBef>
              <a:spcAft>
                <a:spcPts val="0"/>
              </a:spcAft>
              <a:buSzPts val="5200"/>
              <a:buNone/>
              <a:defRPr sz="5200"/>
            </a:lvl2pPr>
            <a:lvl3pPr lvl="2" rtl="0" algn="ctr">
              <a:lnSpc>
                <a:spcPct val="115000"/>
              </a:lnSpc>
              <a:spcBef>
                <a:spcPts val="0"/>
              </a:spcBef>
              <a:spcAft>
                <a:spcPts val="0"/>
              </a:spcAft>
              <a:buSzPts val="5200"/>
              <a:buNone/>
              <a:defRPr sz="5200"/>
            </a:lvl3pPr>
            <a:lvl4pPr lvl="3" rtl="0" algn="ctr">
              <a:lnSpc>
                <a:spcPct val="115000"/>
              </a:lnSpc>
              <a:spcBef>
                <a:spcPts val="0"/>
              </a:spcBef>
              <a:spcAft>
                <a:spcPts val="0"/>
              </a:spcAft>
              <a:buSzPts val="5200"/>
              <a:buNone/>
              <a:defRPr sz="5200"/>
            </a:lvl4pPr>
            <a:lvl5pPr lvl="4" rtl="0" algn="ctr">
              <a:lnSpc>
                <a:spcPct val="115000"/>
              </a:lnSpc>
              <a:spcBef>
                <a:spcPts val="0"/>
              </a:spcBef>
              <a:spcAft>
                <a:spcPts val="0"/>
              </a:spcAft>
              <a:buSzPts val="5200"/>
              <a:buNone/>
              <a:defRPr sz="5200"/>
            </a:lvl5pPr>
            <a:lvl6pPr lvl="5" rtl="0" algn="ctr">
              <a:lnSpc>
                <a:spcPct val="115000"/>
              </a:lnSpc>
              <a:spcBef>
                <a:spcPts val="0"/>
              </a:spcBef>
              <a:spcAft>
                <a:spcPts val="0"/>
              </a:spcAft>
              <a:buSzPts val="5200"/>
              <a:buNone/>
              <a:defRPr sz="5200"/>
            </a:lvl6pPr>
            <a:lvl7pPr lvl="6" rtl="0" algn="ctr">
              <a:lnSpc>
                <a:spcPct val="115000"/>
              </a:lnSpc>
              <a:spcBef>
                <a:spcPts val="0"/>
              </a:spcBef>
              <a:spcAft>
                <a:spcPts val="0"/>
              </a:spcAft>
              <a:buSzPts val="5200"/>
              <a:buNone/>
              <a:defRPr sz="5200"/>
            </a:lvl7pPr>
            <a:lvl8pPr lvl="7" rtl="0" algn="ctr">
              <a:lnSpc>
                <a:spcPct val="115000"/>
              </a:lnSpc>
              <a:spcBef>
                <a:spcPts val="0"/>
              </a:spcBef>
              <a:spcAft>
                <a:spcPts val="0"/>
              </a:spcAft>
              <a:buSzPts val="5200"/>
              <a:buNone/>
              <a:defRPr sz="5200"/>
            </a:lvl8pPr>
            <a:lvl9pPr lvl="8" rtl="0" algn="ctr">
              <a:lnSpc>
                <a:spcPct val="115000"/>
              </a:lnSpc>
              <a:spcBef>
                <a:spcPts val="0"/>
              </a:spcBef>
              <a:spcAft>
                <a:spcPts val="0"/>
              </a:spcAft>
              <a:buSzPts val="5200"/>
              <a:buNone/>
              <a:defRPr sz="5200"/>
            </a:lvl9pPr>
          </a:lstStyle>
          <a:p/>
        </p:txBody>
      </p:sp>
      <p:sp>
        <p:nvSpPr>
          <p:cNvPr id="239" name="Google Shape;239;p21"/>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530094" y="47937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rot="3391622">
            <a:off x="6660002" y="1794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rot="2542404">
            <a:off x="8717563" y="47937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rot="-6645472">
            <a:off x="173711" y="48696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rot="-8686519">
            <a:off x="8738109" y="172456"/>
            <a:ext cx="352077" cy="45317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2"/>
        </a:solidFill>
      </p:bgPr>
    </p:bg>
    <p:spTree>
      <p:nvGrpSpPr>
        <p:cNvPr id="249" name="Shape 249"/>
        <p:cNvGrpSpPr/>
        <p:nvPr/>
      </p:nvGrpSpPr>
      <p:grpSpPr>
        <a:xfrm>
          <a:off x="0" y="0"/>
          <a:ext cx="0" cy="0"/>
          <a:chOff x="0" y="0"/>
          <a:chExt cx="0" cy="0"/>
        </a:xfrm>
      </p:grpSpPr>
      <p:sp>
        <p:nvSpPr>
          <p:cNvPr id="250" name="Google Shape;250;p22"/>
          <p:cNvSpPr/>
          <p:nvPr/>
        </p:nvSpPr>
        <p:spPr>
          <a:xfrm rot="3200375">
            <a:off x="157631" y="21685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657454" y="3654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rot="3391622">
            <a:off x="8663152" y="15470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rot="-5644555">
            <a:off x="6109206" y="4573604"/>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rot="3391622">
            <a:off x="210327" y="3996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8719475" y="3259377"/>
            <a:ext cx="352095" cy="2914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2"/>
          <p:cNvGrpSpPr/>
          <p:nvPr/>
        </p:nvGrpSpPr>
        <p:grpSpPr>
          <a:xfrm flipH="1">
            <a:off x="180000" y="3672195"/>
            <a:ext cx="1400298" cy="1319728"/>
            <a:chOff x="5547025" y="1155975"/>
            <a:chExt cx="2881864" cy="2716048"/>
          </a:xfrm>
        </p:grpSpPr>
        <p:sp>
          <p:nvSpPr>
            <p:cNvPr id="259" name="Google Shape;259;p22"/>
            <p:cNvSpPr/>
            <p:nvPr/>
          </p:nvSpPr>
          <p:spPr>
            <a:xfrm>
              <a:off x="5547025" y="1155975"/>
              <a:ext cx="2881864" cy="2716048"/>
            </a:xfrm>
            <a:custGeom>
              <a:rect b="b" l="l" r="r" t="t"/>
              <a:pathLst>
                <a:path extrusionOk="0" h="55577" w="5897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6396291" y="1282939"/>
              <a:ext cx="1954751" cy="2252125"/>
            </a:xfrm>
            <a:custGeom>
              <a:rect b="b" l="l" r="r" t="t"/>
              <a:pathLst>
                <a:path extrusionOk="0" h="46084" w="39999">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618180" y="2603945"/>
              <a:ext cx="1155433" cy="1118243"/>
            </a:xfrm>
            <a:custGeom>
              <a:rect b="b" l="l" r="r" t="t"/>
              <a:pathLst>
                <a:path extrusionOk="0" h="22882" w="23643">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7502712" y="1628939"/>
              <a:ext cx="450386" cy="450386"/>
            </a:xfrm>
            <a:custGeom>
              <a:rect b="b" l="l" r="r" t="t"/>
              <a:pathLst>
                <a:path extrusionOk="0" h="9216" w="9216">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696519" y="2520475"/>
              <a:ext cx="450386" cy="449897"/>
            </a:xfrm>
            <a:custGeom>
              <a:rect b="b" l="l" r="r" t="t"/>
              <a:pathLst>
                <a:path extrusionOk="0" h="9206" w="9216">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7796373" y="2970813"/>
              <a:ext cx="450386" cy="450386"/>
            </a:xfrm>
            <a:custGeom>
              <a:rect b="b" l="l" r="r" t="t"/>
              <a:pathLst>
                <a:path extrusionOk="0" h="9216" w="9216">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6033919" y="2214793"/>
              <a:ext cx="294197" cy="598413"/>
            </a:xfrm>
            <a:custGeom>
              <a:rect b="b" l="l" r="r" t="t"/>
              <a:pathLst>
                <a:path extrusionOk="0" h="12245" w="6020">
                  <a:moveTo>
                    <a:pt x="1869" y="1"/>
                  </a:moveTo>
                  <a:lnTo>
                    <a:pt x="0" y="10652"/>
                  </a:lnTo>
                  <a:lnTo>
                    <a:pt x="5380" y="12245"/>
                  </a:lnTo>
                  <a:lnTo>
                    <a:pt x="6019" y="40"/>
                  </a:lnTo>
                  <a:lnTo>
                    <a:pt x="1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7165312" y="2142221"/>
              <a:ext cx="362420" cy="236042"/>
            </a:xfrm>
            <a:custGeom>
              <a:rect b="b" l="l" r="r" t="t"/>
              <a:pathLst>
                <a:path extrusionOk="0" h="4830" w="7416">
                  <a:moveTo>
                    <a:pt x="7416" y="1"/>
                  </a:moveTo>
                  <a:lnTo>
                    <a:pt x="915" y="1781"/>
                  </a:lnTo>
                  <a:lnTo>
                    <a:pt x="0" y="2027"/>
                  </a:lnTo>
                  <a:lnTo>
                    <a:pt x="0" y="4829"/>
                  </a:lnTo>
                  <a:lnTo>
                    <a:pt x="7416" y="3669"/>
                  </a:lnTo>
                  <a:lnTo>
                    <a:pt x="7416"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7164824" y="2214207"/>
              <a:ext cx="290337" cy="129652"/>
            </a:xfrm>
            <a:custGeom>
              <a:rect b="b" l="l" r="r" t="t"/>
              <a:pathLst>
                <a:path extrusionOk="0" h="2653" w="5941">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932202" y="1473679"/>
              <a:ext cx="690240" cy="798145"/>
            </a:xfrm>
            <a:custGeom>
              <a:rect b="b" l="l" r="r" t="t"/>
              <a:pathLst>
                <a:path extrusionOk="0" h="16332" w="14124">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7293157" y="1505396"/>
              <a:ext cx="446525" cy="761834"/>
            </a:xfrm>
            <a:custGeom>
              <a:rect b="b" l="l" r="r" t="t"/>
              <a:pathLst>
                <a:path extrusionOk="0" h="15589" w="9137">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6966313" y="1895672"/>
              <a:ext cx="75504" cy="31765"/>
            </a:xfrm>
            <a:custGeom>
              <a:rect b="b" l="l" r="r" t="t"/>
              <a:pathLst>
                <a:path extrusionOk="0" fill="none" h="650" w="1545">
                  <a:moveTo>
                    <a:pt x="1" y="286"/>
                  </a:moveTo>
                  <a:cubicBezTo>
                    <a:pt x="532" y="0"/>
                    <a:pt x="1191" y="158"/>
                    <a:pt x="1545" y="649"/>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7219607" y="1897920"/>
              <a:ext cx="69591" cy="58839"/>
            </a:xfrm>
            <a:custGeom>
              <a:rect b="b" l="l" r="r" t="t"/>
              <a:pathLst>
                <a:path extrusionOk="0" h="1204" w="1424">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7054768" y="1864493"/>
              <a:ext cx="55810" cy="151839"/>
            </a:xfrm>
            <a:custGeom>
              <a:rect b="b" l="l" r="r" t="t"/>
              <a:pathLst>
                <a:path extrusionOk="0" h="3107" w="1142">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7084090" y="2017749"/>
              <a:ext cx="89481" cy="53415"/>
            </a:xfrm>
            <a:custGeom>
              <a:rect b="b" l="l" r="r" t="t"/>
              <a:pathLst>
                <a:path extrusionOk="0" h="1093" w="1831">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7204702" y="1785763"/>
              <a:ext cx="110495" cy="66561"/>
            </a:xfrm>
            <a:custGeom>
              <a:rect b="b" l="l" r="r" t="t"/>
              <a:pathLst>
                <a:path extrusionOk="0" h="1362" w="2261">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6955268" y="1800571"/>
              <a:ext cx="118754" cy="65339"/>
            </a:xfrm>
            <a:custGeom>
              <a:rect b="b" l="l" r="r" t="t"/>
              <a:pathLst>
                <a:path extrusionOk="0" h="1337" w="243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7435907" y="1927389"/>
              <a:ext cx="238437" cy="218693"/>
            </a:xfrm>
            <a:custGeom>
              <a:rect b="b" l="l" r="r" t="t"/>
              <a:pathLst>
                <a:path extrusionOk="0" h="4475" w="4879">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7512779" y="1961011"/>
              <a:ext cx="99548" cy="144264"/>
            </a:xfrm>
            <a:custGeom>
              <a:rect b="b" l="l" r="r" t="t"/>
              <a:pathLst>
                <a:path extrusionOk="0" h="2952" w="2037">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6899996" y="1438102"/>
              <a:ext cx="717167" cy="234723"/>
            </a:xfrm>
            <a:custGeom>
              <a:rect b="b" l="l" r="r" t="t"/>
              <a:pathLst>
                <a:path extrusionOk="0" h="4803" w="14675">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6254519" y="2283553"/>
              <a:ext cx="1638025" cy="1513504"/>
            </a:xfrm>
            <a:custGeom>
              <a:rect b="b" l="l" r="r" t="t"/>
              <a:pathLst>
                <a:path extrusionOk="0" h="30970" w="33518">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5891658" y="2466181"/>
              <a:ext cx="1083839" cy="916117"/>
            </a:xfrm>
            <a:custGeom>
              <a:rect b="b" l="l" r="r" t="t"/>
              <a:pathLst>
                <a:path extrusionOk="0" h="18746" w="22178">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6784174" y="2599889"/>
              <a:ext cx="72034" cy="254173"/>
            </a:xfrm>
            <a:custGeom>
              <a:rect b="b" l="l" r="r" t="t"/>
              <a:pathLst>
                <a:path extrusionOk="0" h="5201" w="1474">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028641" y="1237686"/>
              <a:ext cx="882446" cy="454344"/>
            </a:xfrm>
            <a:custGeom>
              <a:rect b="b" l="l" r="r" t="t"/>
              <a:pathLst>
                <a:path extrusionOk="0" h="9297" w="18057">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6095446" y="1237686"/>
              <a:ext cx="882446" cy="454344"/>
            </a:xfrm>
            <a:custGeom>
              <a:rect b="b" l="l" r="r" t="t"/>
              <a:pathLst>
                <a:path extrusionOk="0" h="9297" w="18057">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215569" y="1349207"/>
              <a:ext cx="246598" cy="246598"/>
            </a:xfrm>
            <a:custGeom>
              <a:rect b="b" l="l" r="r" t="t"/>
              <a:pathLst>
                <a:path extrusionOk="0" fill="none" h="5046" w="5046">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613079" y="1341486"/>
              <a:ext cx="261992" cy="261552"/>
            </a:xfrm>
            <a:custGeom>
              <a:rect b="b" l="l" r="r" t="t"/>
              <a:pathLst>
                <a:path extrusionOk="0" fill="none" h="5352" w="5361">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6821169" y="1897089"/>
              <a:ext cx="141821" cy="82737"/>
            </a:xfrm>
            <a:custGeom>
              <a:rect b="b" l="l" r="r" t="t"/>
              <a:pathLst>
                <a:path extrusionOk="0" h="1693" w="2902">
                  <a:moveTo>
                    <a:pt x="1" y="1"/>
                  </a:moveTo>
                  <a:lnTo>
                    <a:pt x="1" y="1692"/>
                  </a:lnTo>
                  <a:lnTo>
                    <a:pt x="2902" y="1692"/>
                  </a:lnTo>
                  <a:lnTo>
                    <a:pt x="2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6908157" y="1847144"/>
              <a:ext cx="57276" cy="175443"/>
            </a:xfrm>
            <a:custGeom>
              <a:rect b="b" l="l" r="r" t="t"/>
              <a:pathLst>
                <a:path extrusionOk="0" h="3590" w="1172">
                  <a:moveTo>
                    <a:pt x="1171" y="0"/>
                  </a:moveTo>
                  <a:lnTo>
                    <a:pt x="1" y="1938"/>
                  </a:lnTo>
                  <a:lnTo>
                    <a:pt x="1171" y="3590"/>
                  </a:lnTo>
                  <a:lnTo>
                    <a:pt x="1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986808" y="1694278"/>
              <a:ext cx="869006" cy="589177"/>
            </a:xfrm>
            <a:custGeom>
              <a:rect b="b" l="l" r="r" t="t"/>
              <a:pathLst>
                <a:path extrusionOk="0" h="12056" w="17782">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991108" y="1701023"/>
              <a:ext cx="256225" cy="582091"/>
            </a:xfrm>
            <a:custGeom>
              <a:rect b="b" l="l" r="r" t="t"/>
              <a:pathLst>
                <a:path extrusionOk="0" h="11911" w="5243">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864730" y="1715928"/>
              <a:ext cx="316287" cy="516703"/>
            </a:xfrm>
            <a:custGeom>
              <a:rect b="b" l="l" r="r" t="t"/>
              <a:pathLst>
                <a:path extrusionOk="0" h="10573" w="6472">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6306419" y="1698139"/>
              <a:ext cx="91387" cy="574369"/>
            </a:xfrm>
            <a:custGeom>
              <a:rect b="b" l="l" r="r" t="t"/>
              <a:pathLst>
                <a:path extrusionOk="0" h="11753" w="187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6389107" y="1697162"/>
              <a:ext cx="91827" cy="571046"/>
            </a:xfrm>
            <a:custGeom>
              <a:rect b="b" l="l" r="r" t="t"/>
              <a:pathLst>
                <a:path extrusionOk="0" h="11685" w="1879">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6565480" y="1913949"/>
              <a:ext cx="206231" cy="90849"/>
            </a:xfrm>
            <a:custGeom>
              <a:rect b="b" l="l" r="r" t="t"/>
              <a:pathLst>
                <a:path extrusionOk="0" h="1859" w="422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651314" y="1715928"/>
              <a:ext cx="247087" cy="525353"/>
            </a:xfrm>
            <a:custGeom>
              <a:rect b="b" l="l" r="r" t="t"/>
              <a:pathLst>
                <a:path extrusionOk="0" h="10750" w="5056">
                  <a:moveTo>
                    <a:pt x="4692" y="0"/>
                  </a:moveTo>
                  <a:lnTo>
                    <a:pt x="30" y="295"/>
                  </a:lnTo>
                  <a:lnTo>
                    <a:pt x="1" y="10750"/>
                  </a:lnTo>
                  <a:lnTo>
                    <a:pt x="5056" y="10573"/>
                  </a:lnTo>
                  <a:lnTo>
                    <a:pt x="46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6263657" y="2170517"/>
              <a:ext cx="513819" cy="787833"/>
            </a:xfrm>
            <a:custGeom>
              <a:rect b="b" l="l" r="r" t="t"/>
              <a:pathLst>
                <a:path extrusionOk="0" h="16121" w="10514">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6258379" y="2229112"/>
              <a:ext cx="211021" cy="426928"/>
            </a:xfrm>
            <a:custGeom>
              <a:rect b="b" l="l" r="r" t="t"/>
              <a:pathLst>
                <a:path extrusionOk="0" h="8736" w="4318">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6439248" y="2253401"/>
              <a:ext cx="169530" cy="134490"/>
            </a:xfrm>
            <a:custGeom>
              <a:rect b="b" l="l" r="r" t="t"/>
              <a:pathLst>
                <a:path extrusionOk="0" h="2752" w="3469">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6392430" y="2565191"/>
              <a:ext cx="1275165" cy="1094932"/>
            </a:xfrm>
            <a:custGeom>
              <a:rect b="b" l="l" r="r" t="t"/>
              <a:pathLst>
                <a:path extrusionOk="0" h="22405" w="26093">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398197" y="2540707"/>
              <a:ext cx="1032916" cy="1113601"/>
            </a:xfrm>
            <a:custGeom>
              <a:rect b="b" l="l" r="r" t="t"/>
              <a:pathLst>
                <a:path extrusionOk="0" h="22787" w="21136">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7829116" y="2201745"/>
              <a:ext cx="384460" cy="573050"/>
            </a:xfrm>
            <a:custGeom>
              <a:rect b="b" l="l" r="r" t="t"/>
              <a:pathLst>
                <a:path extrusionOk="0" h="11726" w="7867">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5715725" y="2878742"/>
              <a:ext cx="156237" cy="404057"/>
            </a:xfrm>
            <a:custGeom>
              <a:rect b="b" l="l" r="r" t="t"/>
              <a:pathLst>
                <a:path extrusionOk="0" h="8268" w="3197">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7441136" y="3226550"/>
              <a:ext cx="485426" cy="173537"/>
            </a:xfrm>
            <a:custGeom>
              <a:rect b="b" l="l" r="r" t="t"/>
              <a:pathLst>
                <a:path extrusionOk="0" h="3551" w="9933">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2"/>
          <p:cNvGrpSpPr/>
          <p:nvPr/>
        </p:nvGrpSpPr>
        <p:grpSpPr>
          <a:xfrm>
            <a:off x="766835" y="287350"/>
            <a:ext cx="959783" cy="901561"/>
            <a:chOff x="220838" y="-10150"/>
            <a:chExt cx="1417700" cy="1331700"/>
          </a:xfrm>
        </p:grpSpPr>
        <p:sp>
          <p:nvSpPr>
            <p:cNvPr id="304" name="Google Shape;304;p2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2"/>
          <p:cNvGrpSpPr/>
          <p:nvPr/>
        </p:nvGrpSpPr>
        <p:grpSpPr>
          <a:xfrm rot="1249007">
            <a:off x="7541814" y="292166"/>
            <a:ext cx="1312682" cy="771100"/>
            <a:chOff x="3285175" y="1554625"/>
            <a:chExt cx="1458275" cy="856625"/>
          </a:xfrm>
        </p:grpSpPr>
        <p:sp>
          <p:nvSpPr>
            <p:cNvPr id="351" name="Google Shape;351;p2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2"/>
          <p:cNvGrpSpPr/>
          <p:nvPr/>
        </p:nvGrpSpPr>
        <p:grpSpPr>
          <a:xfrm>
            <a:off x="7753800" y="3907776"/>
            <a:ext cx="1111320" cy="943527"/>
            <a:chOff x="8039217" y="153473"/>
            <a:chExt cx="898762" cy="763062"/>
          </a:xfrm>
        </p:grpSpPr>
        <p:sp>
          <p:nvSpPr>
            <p:cNvPr id="367" name="Google Shape;367;p2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2"/>
        </a:solidFill>
      </p:bgPr>
    </p:bg>
    <p:spTree>
      <p:nvGrpSpPr>
        <p:cNvPr id="380" name="Shape 380"/>
        <p:cNvGrpSpPr/>
        <p:nvPr/>
      </p:nvGrpSpPr>
      <p:grpSpPr>
        <a:xfrm>
          <a:off x="0" y="0"/>
          <a:ext cx="0" cy="0"/>
          <a:chOff x="0" y="0"/>
          <a:chExt cx="0" cy="0"/>
        </a:xfrm>
      </p:grpSpPr>
      <p:sp>
        <p:nvSpPr>
          <p:cNvPr id="381" name="Google Shape;381;p23"/>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3"/>
          <p:cNvGrpSpPr/>
          <p:nvPr/>
        </p:nvGrpSpPr>
        <p:grpSpPr>
          <a:xfrm rot="-271076">
            <a:off x="7085188" y="188411"/>
            <a:ext cx="1578524" cy="1846898"/>
            <a:chOff x="1216125" y="955275"/>
            <a:chExt cx="2763158" cy="3232940"/>
          </a:xfrm>
        </p:grpSpPr>
        <p:sp>
          <p:nvSpPr>
            <p:cNvPr id="390" name="Google Shape;390;p23"/>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283424" y="3959014"/>
            <a:ext cx="1578583" cy="927297"/>
            <a:chOff x="3285175" y="1554625"/>
            <a:chExt cx="1458275" cy="856625"/>
          </a:xfrm>
        </p:grpSpPr>
        <p:sp>
          <p:nvSpPr>
            <p:cNvPr id="454" name="Google Shape;454;p2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3"/>
          <p:cNvGrpSpPr/>
          <p:nvPr/>
        </p:nvGrpSpPr>
        <p:grpSpPr>
          <a:xfrm rot="-610932">
            <a:off x="690439" y="333461"/>
            <a:ext cx="1029443" cy="816844"/>
            <a:chOff x="1291550" y="1421925"/>
            <a:chExt cx="1399875" cy="1110775"/>
          </a:xfrm>
        </p:grpSpPr>
        <p:sp>
          <p:nvSpPr>
            <p:cNvPr id="470" name="Google Shape;470;p23"/>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3"/>
          <p:cNvGrpSpPr/>
          <p:nvPr/>
        </p:nvGrpSpPr>
        <p:grpSpPr>
          <a:xfrm rot="213527">
            <a:off x="7856348" y="4065234"/>
            <a:ext cx="933838" cy="792842"/>
            <a:chOff x="3502275" y="3218775"/>
            <a:chExt cx="1175775" cy="998250"/>
          </a:xfrm>
        </p:grpSpPr>
        <p:sp>
          <p:nvSpPr>
            <p:cNvPr id="489" name="Google Shape;489;p23"/>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501" name="Shape 501"/>
        <p:cNvGrpSpPr/>
        <p:nvPr/>
      </p:nvGrpSpPr>
      <p:grpSpPr>
        <a:xfrm>
          <a:off x="0" y="0"/>
          <a:ext cx="0" cy="0"/>
          <a:chOff x="0" y="0"/>
          <a:chExt cx="0" cy="0"/>
        </a:xfrm>
      </p:grpSpPr>
      <p:sp>
        <p:nvSpPr>
          <p:cNvPr id="502" name="Google Shape;502;p2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Font typeface="Arial"/>
              <a:buNone/>
              <a:defRPr>
                <a:latin typeface="Arial"/>
                <a:ea typeface="Arial"/>
                <a:cs typeface="Arial"/>
                <a:sym typeface="Arial"/>
              </a:defRPr>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8" name="Shape 28"/>
        <p:cNvGrpSpPr/>
        <p:nvPr/>
      </p:nvGrpSpPr>
      <p:grpSpPr>
        <a:xfrm>
          <a:off x="0" y="0"/>
          <a:ext cx="0" cy="0"/>
          <a:chOff x="0" y="0"/>
          <a:chExt cx="0" cy="0"/>
        </a:xfrm>
      </p:grpSpPr>
      <p:sp>
        <p:nvSpPr>
          <p:cNvPr id="29" name="Google Shape;29;p4"/>
          <p:cNvSpPr/>
          <p:nvPr>
            <p:ph idx="2" type="pic"/>
          </p:nvPr>
        </p:nvSpPr>
        <p:spPr>
          <a:xfrm>
            <a:off x="4931025" y="1316875"/>
            <a:ext cx="3498000" cy="3291600"/>
          </a:xfrm>
          <a:prstGeom prst="rect">
            <a:avLst/>
          </a:prstGeom>
          <a:noFill/>
          <a:ln>
            <a:noFill/>
          </a:ln>
        </p:spPr>
      </p:sp>
      <p:sp>
        <p:nvSpPr>
          <p:cNvPr id="30" name="Google Shape;30;p4"/>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1" name="Google Shape;31;p4"/>
          <p:cNvSpPr/>
          <p:nvPr>
            <p:ph idx="3" type="pic"/>
          </p:nvPr>
        </p:nvSpPr>
        <p:spPr>
          <a:xfrm>
            <a:off x="715100" y="1316875"/>
            <a:ext cx="3976200" cy="1536900"/>
          </a:xfrm>
          <a:prstGeom prst="rect">
            <a:avLst/>
          </a:prstGeom>
          <a:noFill/>
          <a:ln>
            <a:noFill/>
          </a:ln>
        </p:spPr>
      </p:sp>
      <p:sp>
        <p:nvSpPr>
          <p:cNvPr id="32" name="Google Shape;32;p4"/>
          <p:cNvSpPr/>
          <p:nvPr>
            <p:ph idx="4" type="pic"/>
          </p:nvPr>
        </p:nvSpPr>
        <p:spPr>
          <a:xfrm>
            <a:off x="715100" y="3071575"/>
            <a:ext cx="3976200" cy="1536900"/>
          </a:xfrm>
          <a:prstGeom prst="rect">
            <a:avLst/>
          </a:prstGeom>
          <a:noFill/>
          <a:ln>
            <a:noFill/>
          </a:ln>
        </p:spPr>
      </p:sp>
      <p:sp>
        <p:nvSpPr>
          <p:cNvPr id="33" name="Google Shape;33;p4"/>
          <p:cNvSpPr/>
          <p:nvPr/>
        </p:nvSpPr>
        <p:spPr>
          <a:xfrm flipH="1">
            <a:off x="8581781" y="45653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5707460" y="49223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6911417" y="3072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rot="-3391622">
            <a:off x="1502177" y="1889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rot="2576285">
            <a:off x="1944590" y="4565303"/>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flipH="1" rot="-7413790">
            <a:off x="157246" y="9908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flipH="1" rot="-3147102">
            <a:off x="258538" y="3043612"/>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rot="-294391">
            <a:off x="8680994" y="1933384"/>
            <a:ext cx="246683" cy="155427"/>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8223715">
            <a:off x="4244140" y="14978"/>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42" name="Shape 42"/>
        <p:cNvGrpSpPr/>
        <p:nvPr/>
      </p:nvGrpSpPr>
      <p:grpSpPr>
        <a:xfrm>
          <a:off x="0" y="0"/>
          <a:ext cx="0" cy="0"/>
          <a:chOff x="0" y="0"/>
          <a:chExt cx="0" cy="0"/>
        </a:xfrm>
      </p:grpSpPr>
      <p:sp>
        <p:nvSpPr>
          <p:cNvPr id="43" name="Google Shape;43;p5"/>
          <p:cNvSpPr txBox="1"/>
          <p:nvPr>
            <p:ph idx="1" type="subTitle"/>
          </p:nvPr>
        </p:nvSpPr>
        <p:spPr>
          <a:xfrm>
            <a:off x="5032681" y="2962100"/>
            <a:ext cx="1961100" cy="723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p:txBody>
      </p:sp>
      <p:sp>
        <p:nvSpPr>
          <p:cNvPr id="44" name="Google Shape;44;p5"/>
          <p:cNvSpPr txBox="1"/>
          <p:nvPr>
            <p:ph idx="2" type="subTitle"/>
          </p:nvPr>
        </p:nvSpPr>
        <p:spPr>
          <a:xfrm>
            <a:off x="5032681" y="2575625"/>
            <a:ext cx="19611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45" name="Google Shape;45;p5"/>
          <p:cNvSpPr txBox="1"/>
          <p:nvPr>
            <p:ph idx="3" type="subTitle"/>
          </p:nvPr>
        </p:nvSpPr>
        <p:spPr>
          <a:xfrm>
            <a:off x="1921306" y="2962100"/>
            <a:ext cx="2190000" cy="723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p:txBody>
      </p:sp>
      <p:sp>
        <p:nvSpPr>
          <p:cNvPr id="46" name="Google Shape;46;p5"/>
          <p:cNvSpPr txBox="1"/>
          <p:nvPr>
            <p:ph idx="4" type="subTitle"/>
          </p:nvPr>
        </p:nvSpPr>
        <p:spPr>
          <a:xfrm>
            <a:off x="1921306" y="2575625"/>
            <a:ext cx="21900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47" name="Google Shape;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8" name="Google Shape;48;p5"/>
          <p:cNvSpPr/>
          <p:nvPr/>
        </p:nvSpPr>
        <p:spPr>
          <a:xfrm flipH="1" rot="-7022417">
            <a:off x="3057592" y="43230"/>
            <a:ext cx="352077" cy="4531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6430498" y="45307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rot="6645472">
            <a:off x="6170406" y="2009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rot="-3391622">
            <a:off x="8774003" y="1921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rot="4430405">
            <a:off x="8519492" y="2651080"/>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7413790">
            <a:off x="153421" y="34382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3391622">
            <a:off x="346615" y="329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rot="-2542404">
            <a:off x="1557976" y="485117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flipH="1" rot="-6724432">
            <a:off x="3953540" y="4594536"/>
            <a:ext cx="352086" cy="45318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rot="9830623">
            <a:off x="380398" y="1877591"/>
            <a:ext cx="352080" cy="453178"/>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0" name="Google Shape;60;p6"/>
          <p:cNvSpPr/>
          <p:nvPr/>
        </p:nvSpPr>
        <p:spPr>
          <a:xfrm flipH="1">
            <a:off x="8520856" y="44331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a:off x="4748660" y="47759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6911417" y="3072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rot="-3391622">
            <a:off x="1502177" y="1889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rot="2576285">
            <a:off x="1944590" y="4565303"/>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rot="-7413790">
            <a:off x="116621" y="79428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rot="-3147102">
            <a:off x="258538" y="3027362"/>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rot="-294391">
            <a:off x="8680994" y="1933384"/>
            <a:ext cx="246683" cy="155427"/>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8223715">
            <a:off x="4244140" y="14978"/>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69" name="Shape 69"/>
        <p:cNvGrpSpPr/>
        <p:nvPr/>
      </p:nvGrpSpPr>
      <p:grpSpPr>
        <a:xfrm>
          <a:off x="0" y="0"/>
          <a:ext cx="0" cy="0"/>
          <a:chOff x="0" y="0"/>
          <a:chExt cx="0" cy="0"/>
        </a:xfrm>
      </p:grpSpPr>
      <p:sp>
        <p:nvSpPr>
          <p:cNvPr id="70" name="Google Shape;70;p7"/>
          <p:cNvSpPr txBox="1"/>
          <p:nvPr>
            <p:ph idx="1" type="subTitle"/>
          </p:nvPr>
        </p:nvSpPr>
        <p:spPr>
          <a:xfrm>
            <a:off x="5593275" y="2663371"/>
            <a:ext cx="2579100" cy="10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Font typeface="Arial"/>
              <a:buNone/>
              <a:defRPr sz="1400">
                <a:latin typeface="Fira Sans"/>
                <a:ea typeface="Fira Sans"/>
                <a:cs typeface="Fira Sans"/>
                <a:sym typeface="Fira Sans"/>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71" name="Google Shape;71;p7"/>
          <p:cNvSpPr txBox="1"/>
          <p:nvPr>
            <p:ph type="title"/>
          </p:nvPr>
        </p:nvSpPr>
        <p:spPr>
          <a:xfrm>
            <a:off x="5593275" y="1459838"/>
            <a:ext cx="2579100" cy="1263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000"/>
              <a:buFont typeface="Arial"/>
              <a:buNone/>
              <a:defRPr sz="3500"/>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p:txBody>
      </p:sp>
      <p:sp>
        <p:nvSpPr>
          <p:cNvPr id="72" name="Google Shape;72;p7"/>
          <p:cNvSpPr/>
          <p:nvPr/>
        </p:nvSpPr>
        <p:spPr>
          <a:xfrm rot="3200375">
            <a:off x="296081" y="2812586"/>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8861856">
            <a:off x="2340331" y="139113"/>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10565451">
            <a:off x="8672462" y="233085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4176861">
            <a:off x="5902255" y="4683178"/>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rot="-3007948">
            <a:off x="5235058" y="134757"/>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rot="3391622">
            <a:off x="194752" y="14703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1963446">
            <a:off x="8525722" y="3519400"/>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2661519" y="46084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0" name="Shape 80"/>
        <p:cNvGrpSpPr/>
        <p:nvPr/>
      </p:nvGrpSpPr>
      <p:grpSpPr>
        <a:xfrm>
          <a:off x="0" y="0"/>
          <a:ext cx="0" cy="0"/>
          <a:chOff x="0" y="0"/>
          <a:chExt cx="0" cy="0"/>
        </a:xfrm>
      </p:grpSpPr>
      <p:sp>
        <p:nvSpPr>
          <p:cNvPr id="81" name="Google Shape;81;p8"/>
          <p:cNvSpPr txBox="1"/>
          <p:nvPr>
            <p:ph type="title"/>
          </p:nvPr>
        </p:nvSpPr>
        <p:spPr>
          <a:xfrm>
            <a:off x="1388100" y="1098900"/>
            <a:ext cx="6367800" cy="294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82" name="Shape 82"/>
        <p:cNvGrpSpPr/>
        <p:nvPr/>
      </p:nvGrpSpPr>
      <p:grpSpPr>
        <a:xfrm>
          <a:off x="0" y="0"/>
          <a:ext cx="0" cy="0"/>
          <a:chOff x="0" y="0"/>
          <a:chExt cx="0" cy="0"/>
        </a:xfrm>
      </p:grpSpPr>
      <p:sp>
        <p:nvSpPr>
          <p:cNvPr id="83" name="Google Shape;83;p9"/>
          <p:cNvSpPr txBox="1"/>
          <p:nvPr>
            <p:ph idx="1" type="body"/>
          </p:nvPr>
        </p:nvSpPr>
        <p:spPr>
          <a:xfrm>
            <a:off x="1116650" y="1785925"/>
            <a:ext cx="3512400" cy="207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Nunito Light"/>
              <a:buChar char="●"/>
              <a:defRPr sz="1200">
                <a:latin typeface="Fira Sans"/>
                <a:ea typeface="Fira Sans"/>
                <a:cs typeface="Fira Sans"/>
                <a:sym typeface="Fira Sans"/>
              </a:defRPr>
            </a:lvl1pPr>
            <a:lvl2pPr indent="-304800" lvl="1" marL="914400" rtl="0">
              <a:lnSpc>
                <a:spcPct val="115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0"/>
              </a:spcBef>
              <a:spcAft>
                <a:spcPts val="0"/>
              </a:spcAft>
              <a:buSzPts val="1200"/>
              <a:buFont typeface="Nunito Light"/>
              <a:buChar char="●"/>
              <a:defRPr/>
            </a:lvl4pPr>
            <a:lvl5pPr indent="-304800" lvl="4" marL="2286000" rtl="0">
              <a:lnSpc>
                <a:spcPct val="115000"/>
              </a:lnSpc>
              <a:spcBef>
                <a:spcPts val="0"/>
              </a:spcBef>
              <a:spcAft>
                <a:spcPts val="0"/>
              </a:spcAft>
              <a:buSzPts val="1200"/>
              <a:buFont typeface="Nunito Light"/>
              <a:buChar char="○"/>
              <a:defRPr/>
            </a:lvl5pPr>
            <a:lvl6pPr indent="-304800" lvl="5" marL="2743200" rtl="0">
              <a:lnSpc>
                <a:spcPct val="115000"/>
              </a:lnSpc>
              <a:spcBef>
                <a:spcPts val="0"/>
              </a:spcBef>
              <a:spcAft>
                <a:spcPts val="0"/>
              </a:spcAft>
              <a:buSzPts val="1200"/>
              <a:buFont typeface="Nunito Light"/>
              <a:buChar char="■"/>
              <a:defRPr/>
            </a:lvl6pPr>
            <a:lvl7pPr indent="-304800" lvl="6" marL="3200400" rtl="0">
              <a:lnSpc>
                <a:spcPct val="115000"/>
              </a:lnSpc>
              <a:spcBef>
                <a:spcPts val="0"/>
              </a:spcBef>
              <a:spcAft>
                <a:spcPts val="0"/>
              </a:spcAft>
              <a:buSzPts val="1200"/>
              <a:buFont typeface="Nunito Light"/>
              <a:buChar char="●"/>
              <a:defRPr/>
            </a:lvl7pPr>
            <a:lvl8pPr indent="-304800" lvl="7" marL="3657600" rtl="0">
              <a:lnSpc>
                <a:spcPct val="115000"/>
              </a:lnSpc>
              <a:spcBef>
                <a:spcPts val="0"/>
              </a:spcBef>
              <a:spcAft>
                <a:spcPts val="0"/>
              </a:spcAft>
              <a:buSzPts val="1200"/>
              <a:buFont typeface="Nunito Light"/>
              <a:buChar char="○"/>
              <a:defRPr/>
            </a:lvl8pPr>
            <a:lvl9pPr indent="-304800" lvl="8" marL="4114800" rtl="0">
              <a:lnSpc>
                <a:spcPct val="115000"/>
              </a:lnSpc>
              <a:spcBef>
                <a:spcPts val="0"/>
              </a:spcBef>
              <a:spcAft>
                <a:spcPts val="0"/>
              </a:spcAft>
              <a:buSzPts val="1200"/>
              <a:buFont typeface="Nunito Light"/>
              <a:buChar char="■"/>
              <a:defRPr/>
            </a:lvl9pPr>
          </a:lstStyle>
          <a:p/>
        </p:txBody>
      </p:sp>
      <p:sp>
        <p:nvSpPr>
          <p:cNvPr id="84" name="Google Shape;84;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5" name="Google Shape;85;p9"/>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2555057" y="46865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4430405">
            <a:off x="6561876" y="4381905"/>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7413790">
            <a:off x="8767417" y="24621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2542404">
            <a:off x="4412213" y="4468304"/>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rot="3391622">
            <a:off x="8514852" y="448947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94" name="Shape 94"/>
        <p:cNvGrpSpPr/>
        <p:nvPr/>
      </p:nvGrpSpPr>
      <p:grpSpPr>
        <a:xfrm>
          <a:off x="0" y="0"/>
          <a:ext cx="0" cy="0"/>
          <a:chOff x="0" y="0"/>
          <a:chExt cx="0" cy="0"/>
        </a:xfrm>
      </p:grpSpPr>
      <p:sp>
        <p:nvSpPr>
          <p:cNvPr id="95" name="Google Shape;95;p10"/>
          <p:cNvSpPr txBox="1"/>
          <p:nvPr>
            <p:ph type="title"/>
          </p:nvPr>
        </p:nvSpPr>
        <p:spPr>
          <a:xfrm>
            <a:off x="759000" y="449150"/>
            <a:ext cx="3885000" cy="127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2pPr>
            <a:lvl3pPr lvl="2"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3pPr>
            <a:lvl4pPr lvl="3"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4pPr>
            <a:lvl5pPr lvl="4"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5pPr>
            <a:lvl6pPr lvl="5"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6pPr>
            <a:lvl7pPr lvl="6"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7pPr>
            <a:lvl8pPr lvl="7"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8pPr>
            <a:lvl9pPr lvl="8"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Char char="●"/>
              <a:defRPr sz="1200">
                <a:solidFill>
                  <a:schemeClr val="lt2"/>
                </a:solidFill>
              </a:defRPr>
            </a:lvl1pPr>
            <a:lvl2pPr indent="-304800" lvl="1" marL="914400">
              <a:lnSpc>
                <a:spcPct val="100000"/>
              </a:lnSpc>
              <a:spcBef>
                <a:spcPts val="1600"/>
              </a:spcBef>
              <a:spcAft>
                <a:spcPts val="0"/>
              </a:spcAft>
              <a:buClr>
                <a:schemeClr val="lt2"/>
              </a:buClr>
              <a:buSzPts val="1200"/>
              <a:buFont typeface="Fira Sans"/>
              <a:buChar char="○"/>
              <a:defRPr sz="1200">
                <a:solidFill>
                  <a:schemeClr val="lt2"/>
                </a:solidFill>
                <a:latin typeface="Fira Sans"/>
                <a:ea typeface="Fira Sans"/>
                <a:cs typeface="Fira Sans"/>
                <a:sym typeface="Fira Sans"/>
              </a:defRPr>
            </a:lvl2pPr>
            <a:lvl3pPr indent="-304800" lvl="2" marL="1371600">
              <a:lnSpc>
                <a:spcPct val="100000"/>
              </a:lnSpc>
              <a:spcBef>
                <a:spcPts val="1600"/>
              </a:spcBef>
              <a:spcAft>
                <a:spcPts val="0"/>
              </a:spcAft>
              <a:buClr>
                <a:schemeClr val="lt2"/>
              </a:buClr>
              <a:buSzPts val="1200"/>
              <a:buChar char="■"/>
              <a:defRPr sz="1200">
                <a:solidFill>
                  <a:schemeClr val="lt2"/>
                </a:solidFill>
              </a:defRPr>
            </a:lvl3pPr>
            <a:lvl4pPr indent="-304800" lvl="3" marL="1828800">
              <a:lnSpc>
                <a:spcPct val="100000"/>
              </a:lnSpc>
              <a:spcBef>
                <a:spcPts val="1600"/>
              </a:spcBef>
              <a:spcAft>
                <a:spcPts val="0"/>
              </a:spcAft>
              <a:buClr>
                <a:schemeClr val="lt2"/>
              </a:buClr>
              <a:buSzPts val="1200"/>
              <a:buChar char="●"/>
              <a:defRPr sz="1200">
                <a:solidFill>
                  <a:schemeClr val="lt2"/>
                </a:solidFill>
              </a:defRPr>
            </a:lvl4pPr>
            <a:lvl5pPr indent="-304800" lvl="4" marL="2286000">
              <a:lnSpc>
                <a:spcPct val="100000"/>
              </a:lnSpc>
              <a:spcBef>
                <a:spcPts val="1600"/>
              </a:spcBef>
              <a:spcAft>
                <a:spcPts val="0"/>
              </a:spcAft>
              <a:buClr>
                <a:schemeClr val="lt2"/>
              </a:buClr>
              <a:buSzPts val="1200"/>
              <a:buChar char="○"/>
              <a:defRPr sz="1200">
                <a:solidFill>
                  <a:schemeClr val="lt2"/>
                </a:solidFill>
              </a:defRPr>
            </a:lvl5pPr>
            <a:lvl6pPr indent="-304800" lvl="5" marL="2743200">
              <a:lnSpc>
                <a:spcPct val="100000"/>
              </a:lnSpc>
              <a:spcBef>
                <a:spcPts val="1600"/>
              </a:spcBef>
              <a:spcAft>
                <a:spcPts val="0"/>
              </a:spcAft>
              <a:buClr>
                <a:schemeClr val="lt2"/>
              </a:buClr>
              <a:buSzPts val="1200"/>
              <a:buChar char="■"/>
              <a:defRPr sz="1200">
                <a:solidFill>
                  <a:schemeClr val="lt2"/>
                </a:solidFill>
              </a:defRPr>
            </a:lvl6pPr>
            <a:lvl7pPr indent="-304800" lvl="6" marL="3200400">
              <a:lnSpc>
                <a:spcPct val="100000"/>
              </a:lnSpc>
              <a:spcBef>
                <a:spcPts val="1600"/>
              </a:spcBef>
              <a:spcAft>
                <a:spcPts val="0"/>
              </a:spcAft>
              <a:buClr>
                <a:schemeClr val="lt2"/>
              </a:buClr>
              <a:buSzPts val="1200"/>
              <a:buChar char="●"/>
              <a:defRPr sz="1200">
                <a:solidFill>
                  <a:schemeClr val="lt2"/>
                </a:solidFill>
              </a:defRPr>
            </a:lvl7pPr>
            <a:lvl8pPr indent="-304800" lvl="7" marL="3657600">
              <a:lnSpc>
                <a:spcPct val="100000"/>
              </a:lnSpc>
              <a:spcBef>
                <a:spcPts val="1600"/>
              </a:spcBef>
              <a:spcAft>
                <a:spcPts val="0"/>
              </a:spcAft>
              <a:buClr>
                <a:schemeClr val="lt2"/>
              </a:buClr>
              <a:buSzPts val="1200"/>
              <a:buChar char="○"/>
              <a:defRPr sz="1200">
                <a:solidFill>
                  <a:schemeClr val="lt2"/>
                </a:solidFill>
              </a:defRPr>
            </a:lvl8pPr>
            <a:lvl9pPr indent="-304800" lvl="8" marL="4114800">
              <a:lnSpc>
                <a:spcPct val="100000"/>
              </a:lnSpc>
              <a:spcBef>
                <a:spcPts val="1600"/>
              </a:spcBef>
              <a:spcAft>
                <a:spcPts val="1600"/>
              </a:spcAft>
              <a:buClr>
                <a:schemeClr val="lt2"/>
              </a:buClr>
              <a:buSzPts val="1200"/>
              <a:buChar char="■"/>
              <a:defRPr sz="1200">
                <a:solidFill>
                  <a:schemeClr val="lt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10.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25"/>
          <p:cNvGrpSpPr/>
          <p:nvPr/>
        </p:nvGrpSpPr>
        <p:grpSpPr>
          <a:xfrm>
            <a:off x="143902" y="3787300"/>
            <a:ext cx="5007948" cy="1356325"/>
            <a:chOff x="143902" y="3787300"/>
            <a:chExt cx="5007948" cy="1356325"/>
          </a:xfrm>
        </p:grpSpPr>
        <p:sp>
          <p:nvSpPr>
            <p:cNvPr id="508" name="Google Shape;508;p25"/>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25"/>
            <p:cNvGrpSpPr/>
            <p:nvPr/>
          </p:nvGrpSpPr>
          <p:grpSpPr>
            <a:xfrm>
              <a:off x="143902" y="3787300"/>
              <a:ext cx="5007948" cy="1296765"/>
              <a:chOff x="143902" y="3787300"/>
              <a:chExt cx="5007948" cy="1296765"/>
            </a:xfrm>
          </p:grpSpPr>
          <p:sp>
            <p:nvSpPr>
              <p:cNvPr id="510" name="Google Shape;510;p25"/>
              <p:cNvSpPr/>
              <p:nvPr/>
            </p:nvSpPr>
            <p:spPr>
              <a:xfrm>
                <a:off x="492250" y="3787300"/>
                <a:ext cx="4659600" cy="952225"/>
              </a:xfrm>
              <a:custGeom>
                <a:rect b="b" l="l" r="r" t="t"/>
                <a:pathLst>
                  <a:path extrusionOk="0" h="38089" w="186384">
                    <a:moveTo>
                      <a:pt x="0" y="29035"/>
                    </a:moveTo>
                    <a:lnTo>
                      <a:pt x="10927" y="0"/>
                    </a:lnTo>
                    <a:lnTo>
                      <a:pt x="186384" y="1873"/>
                    </a:lnTo>
                    <a:lnTo>
                      <a:pt x="2498" y="38089"/>
                    </a:lnTo>
                    <a:close/>
                  </a:path>
                </a:pathLst>
              </a:custGeom>
              <a:solidFill>
                <a:srgbClr val="9E855C">
                  <a:alpha val="14880"/>
                </a:srgbClr>
              </a:solidFill>
              <a:ln>
                <a:noFill/>
              </a:ln>
            </p:spPr>
          </p:sp>
          <p:grpSp>
            <p:nvGrpSpPr>
              <p:cNvPr id="511" name="Google Shape;511;p25"/>
              <p:cNvGrpSpPr/>
              <p:nvPr/>
            </p:nvGrpSpPr>
            <p:grpSpPr>
              <a:xfrm rot="-3088787">
                <a:off x="247795" y="4300754"/>
                <a:ext cx="725754" cy="615483"/>
                <a:chOff x="5417612" y="4008755"/>
                <a:chExt cx="725743" cy="615474"/>
              </a:xfrm>
            </p:grpSpPr>
            <p:sp>
              <p:nvSpPr>
                <p:cNvPr id="512" name="Google Shape;512;p25"/>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6" name="Google Shape;516;p25"/>
          <p:cNvSpPr txBox="1"/>
          <p:nvPr>
            <p:ph type="ctrTitle"/>
          </p:nvPr>
        </p:nvSpPr>
        <p:spPr>
          <a:xfrm>
            <a:off x="784075" y="1032277"/>
            <a:ext cx="4350000" cy="214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Movie Recommendation System</a:t>
            </a:r>
            <a:r>
              <a:rPr lang="en" sz="2900"/>
              <a:t> </a:t>
            </a:r>
            <a:endParaRPr sz="2900"/>
          </a:p>
          <a:p>
            <a:pPr indent="0" lvl="0" marL="0" rtl="0" algn="ctr">
              <a:spcBef>
                <a:spcPts val="0"/>
              </a:spcBef>
              <a:spcAft>
                <a:spcPts val="0"/>
              </a:spcAft>
              <a:buNone/>
            </a:pPr>
            <a:r>
              <a:rPr lang="en" sz="1700">
                <a:solidFill>
                  <a:schemeClr val="lt1"/>
                </a:solidFill>
              </a:rPr>
              <a:t>Group 7 </a:t>
            </a:r>
            <a:endParaRPr b="1" sz="1700">
              <a:solidFill>
                <a:schemeClr val="lt1"/>
              </a:solidFill>
            </a:endParaRPr>
          </a:p>
        </p:txBody>
      </p:sp>
      <p:sp>
        <p:nvSpPr>
          <p:cNvPr id="517" name="Google Shape;517;p25"/>
          <p:cNvSpPr txBox="1"/>
          <p:nvPr>
            <p:ph idx="1" type="subTitle"/>
          </p:nvPr>
        </p:nvSpPr>
        <p:spPr>
          <a:xfrm>
            <a:off x="779625" y="3348926"/>
            <a:ext cx="4350000" cy="16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Final Presentation by:</a:t>
            </a:r>
            <a:br>
              <a:rPr lang="en" sz="1300"/>
            </a:br>
            <a:r>
              <a:rPr lang="en" sz="1300"/>
              <a:t>Aarushi Mundra (A0246207J)</a:t>
            </a:r>
            <a:endParaRPr sz="1300"/>
          </a:p>
          <a:p>
            <a:pPr indent="0" lvl="0" marL="0" rtl="0" algn="ctr">
              <a:spcBef>
                <a:spcPts val="0"/>
              </a:spcBef>
              <a:spcAft>
                <a:spcPts val="0"/>
              </a:spcAft>
              <a:buNone/>
            </a:pPr>
            <a:r>
              <a:rPr lang="en" sz="1300"/>
              <a:t>Dylan Wo Qiying (A0233634J)</a:t>
            </a:r>
            <a:endParaRPr sz="1300"/>
          </a:p>
          <a:p>
            <a:pPr indent="0" lvl="0" marL="0" rtl="0" algn="ctr">
              <a:spcBef>
                <a:spcPts val="0"/>
              </a:spcBef>
              <a:spcAft>
                <a:spcPts val="0"/>
              </a:spcAft>
              <a:buNone/>
            </a:pPr>
            <a:r>
              <a:rPr lang="en" sz="1300"/>
              <a:t>Kaavya Senthil Kumar (A0246227E)</a:t>
            </a:r>
            <a:endParaRPr sz="1300"/>
          </a:p>
          <a:p>
            <a:pPr indent="0" lvl="0" marL="0" rtl="0" algn="ctr">
              <a:spcBef>
                <a:spcPts val="0"/>
              </a:spcBef>
              <a:spcAft>
                <a:spcPts val="0"/>
              </a:spcAft>
              <a:buNone/>
            </a:pPr>
            <a:r>
              <a:rPr lang="en" sz="1300"/>
              <a:t>Kenny Low Sheng Wei (A0233869N)</a:t>
            </a:r>
            <a:endParaRPr sz="1300"/>
          </a:p>
          <a:p>
            <a:pPr indent="0" lvl="0" marL="0" rtl="0" algn="ctr">
              <a:spcBef>
                <a:spcPts val="0"/>
              </a:spcBef>
              <a:spcAft>
                <a:spcPts val="0"/>
              </a:spcAft>
              <a:buNone/>
            </a:pPr>
            <a:r>
              <a:rPr lang="en" sz="1300"/>
              <a:t>Ng Wei Han (A0234338E)</a:t>
            </a:r>
            <a:endParaRPr sz="1300"/>
          </a:p>
          <a:p>
            <a:pPr indent="0" lvl="0" marL="0" rtl="0" algn="ctr">
              <a:spcBef>
                <a:spcPts val="0"/>
              </a:spcBef>
              <a:spcAft>
                <a:spcPts val="0"/>
              </a:spcAft>
              <a:buNone/>
            </a:pPr>
            <a:r>
              <a:rPr lang="en" sz="1300"/>
              <a:t>Tasneem Benazir (A0238339W)</a:t>
            </a:r>
            <a:endParaRPr sz="13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518" name="Google Shape;518;p25"/>
          <p:cNvGrpSpPr/>
          <p:nvPr/>
        </p:nvGrpSpPr>
        <p:grpSpPr>
          <a:xfrm>
            <a:off x="5454236" y="1140063"/>
            <a:ext cx="3090223" cy="2912418"/>
            <a:chOff x="5547025" y="1155975"/>
            <a:chExt cx="2881864" cy="2716048"/>
          </a:xfrm>
        </p:grpSpPr>
        <p:sp>
          <p:nvSpPr>
            <p:cNvPr id="519" name="Google Shape;519;p25"/>
            <p:cNvSpPr/>
            <p:nvPr/>
          </p:nvSpPr>
          <p:spPr>
            <a:xfrm>
              <a:off x="5547025" y="1155975"/>
              <a:ext cx="2881864" cy="2716048"/>
            </a:xfrm>
            <a:custGeom>
              <a:rect b="b" l="l" r="r" t="t"/>
              <a:pathLst>
                <a:path extrusionOk="0" h="55577" w="5897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6396291" y="1282939"/>
              <a:ext cx="1954751" cy="2252125"/>
            </a:xfrm>
            <a:custGeom>
              <a:rect b="b" l="l" r="r" t="t"/>
              <a:pathLst>
                <a:path extrusionOk="0" h="46084" w="39999">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5618180" y="2603945"/>
              <a:ext cx="1155433" cy="1118243"/>
            </a:xfrm>
            <a:custGeom>
              <a:rect b="b" l="l" r="r" t="t"/>
              <a:pathLst>
                <a:path extrusionOk="0" h="22882" w="23643">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7502712" y="1628939"/>
              <a:ext cx="450386" cy="450386"/>
            </a:xfrm>
            <a:custGeom>
              <a:rect b="b" l="l" r="r" t="t"/>
              <a:pathLst>
                <a:path extrusionOk="0" h="9216" w="9216">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5696519" y="2520475"/>
              <a:ext cx="450386" cy="449897"/>
            </a:xfrm>
            <a:custGeom>
              <a:rect b="b" l="l" r="r" t="t"/>
              <a:pathLst>
                <a:path extrusionOk="0" h="9206" w="9216">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7796373" y="2970813"/>
              <a:ext cx="450386" cy="450386"/>
            </a:xfrm>
            <a:custGeom>
              <a:rect b="b" l="l" r="r" t="t"/>
              <a:pathLst>
                <a:path extrusionOk="0" h="9216" w="9216">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6033919" y="2214793"/>
              <a:ext cx="294197" cy="598413"/>
            </a:xfrm>
            <a:custGeom>
              <a:rect b="b" l="l" r="r" t="t"/>
              <a:pathLst>
                <a:path extrusionOk="0" h="12245" w="6020">
                  <a:moveTo>
                    <a:pt x="1869" y="1"/>
                  </a:moveTo>
                  <a:lnTo>
                    <a:pt x="0" y="10652"/>
                  </a:lnTo>
                  <a:lnTo>
                    <a:pt x="5380" y="12245"/>
                  </a:lnTo>
                  <a:lnTo>
                    <a:pt x="6019" y="40"/>
                  </a:lnTo>
                  <a:lnTo>
                    <a:pt x="1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7165312" y="2142221"/>
              <a:ext cx="362420" cy="236042"/>
            </a:xfrm>
            <a:custGeom>
              <a:rect b="b" l="l" r="r" t="t"/>
              <a:pathLst>
                <a:path extrusionOk="0" h="4830" w="7416">
                  <a:moveTo>
                    <a:pt x="7416" y="1"/>
                  </a:moveTo>
                  <a:lnTo>
                    <a:pt x="915" y="1781"/>
                  </a:lnTo>
                  <a:lnTo>
                    <a:pt x="0" y="2027"/>
                  </a:lnTo>
                  <a:lnTo>
                    <a:pt x="0" y="4829"/>
                  </a:lnTo>
                  <a:lnTo>
                    <a:pt x="7416" y="3669"/>
                  </a:lnTo>
                  <a:lnTo>
                    <a:pt x="7416"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7164824" y="2214207"/>
              <a:ext cx="290337" cy="129652"/>
            </a:xfrm>
            <a:custGeom>
              <a:rect b="b" l="l" r="r" t="t"/>
              <a:pathLst>
                <a:path extrusionOk="0" h="2653" w="5941">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6932202" y="1473679"/>
              <a:ext cx="690240" cy="798145"/>
            </a:xfrm>
            <a:custGeom>
              <a:rect b="b" l="l" r="r" t="t"/>
              <a:pathLst>
                <a:path extrusionOk="0" h="16332" w="14124">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7293157" y="1505396"/>
              <a:ext cx="446525" cy="761834"/>
            </a:xfrm>
            <a:custGeom>
              <a:rect b="b" l="l" r="r" t="t"/>
              <a:pathLst>
                <a:path extrusionOk="0" h="15589" w="9137">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6966313" y="1895672"/>
              <a:ext cx="75504" cy="31765"/>
            </a:xfrm>
            <a:custGeom>
              <a:rect b="b" l="l" r="r" t="t"/>
              <a:pathLst>
                <a:path extrusionOk="0" fill="none" h="650" w="1545">
                  <a:moveTo>
                    <a:pt x="1" y="286"/>
                  </a:moveTo>
                  <a:cubicBezTo>
                    <a:pt x="532" y="0"/>
                    <a:pt x="1191" y="158"/>
                    <a:pt x="1545" y="649"/>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7219607" y="1897920"/>
              <a:ext cx="69591" cy="58839"/>
            </a:xfrm>
            <a:custGeom>
              <a:rect b="b" l="l" r="r" t="t"/>
              <a:pathLst>
                <a:path extrusionOk="0" h="1204" w="1424">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7054768" y="1864493"/>
              <a:ext cx="55810" cy="151839"/>
            </a:xfrm>
            <a:custGeom>
              <a:rect b="b" l="l" r="r" t="t"/>
              <a:pathLst>
                <a:path extrusionOk="0" h="3107" w="1142">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7084090" y="2017749"/>
              <a:ext cx="89481" cy="53415"/>
            </a:xfrm>
            <a:custGeom>
              <a:rect b="b" l="l" r="r" t="t"/>
              <a:pathLst>
                <a:path extrusionOk="0" h="1093" w="1831">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7204702" y="1785763"/>
              <a:ext cx="110495" cy="66561"/>
            </a:xfrm>
            <a:custGeom>
              <a:rect b="b" l="l" r="r" t="t"/>
              <a:pathLst>
                <a:path extrusionOk="0" h="1362" w="2261">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6955268" y="1800571"/>
              <a:ext cx="118754" cy="65339"/>
            </a:xfrm>
            <a:custGeom>
              <a:rect b="b" l="l" r="r" t="t"/>
              <a:pathLst>
                <a:path extrusionOk="0" h="1337" w="243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7435907" y="1927389"/>
              <a:ext cx="238437" cy="218693"/>
            </a:xfrm>
            <a:custGeom>
              <a:rect b="b" l="l" r="r" t="t"/>
              <a:pathLst>
                <a:path extrusionOk="0" h="4475" w="4879">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7512779" y="1961011"/>
              <a:ext cx="99548" cy="144264"/>
            </a:xfrm>
            <a:custGeom>
              <a:rect b="b" l="l" r="r" t="t"/>
              <a:pathLst>
                <a:path extrusionOk="0" h="2952" w="2037">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6899996" y="1438102"/>
              <a:ext cx="717167" cy="234723"/>
            </a:xfrm>
            <a:custGeom>
              <a:rect b="b" l="l" r="r" t="t"/>
              <a:pathLst>
                <a:path extrusionOk="0" h="4803" w="14675">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6254519" y="2283553"/>
              <a:ext cx="1638025" cy="1513504"/>
            </a:xfrm>
            <a:custGeom>
              <a:rect b="b" l="l" r="r" t="t"/>
              <a:pathLst>
                <a:path extrusionOk="0" h="30970" w="33518">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5891658" y="2466181"/>
              <a:ext cx="1083839" cy="916117"/>
            </a:xfrm>
            <a:custGeom>
              <a:rect b="b" l="l" r="r" t="t"/>
              <a:pathLst>
                <a:path extrusionOk="0" h="18746" w="22178">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784174" y="2599889"/>
              <a:ext cx="72034" cy="254173"/>
            </a:xfrm>
            <a:custGeom>
              <a:rect b="b" l="l" r="r" t="t"/>
              <a:pathLst>
                <a:path extrusionOk="0" h="5201" w="1474">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6028641" y="1237686"/>
              <a:ext cx="882446" cy="454344"/>
            </a:xfrm>
            <a:custGeom>
              <a:rect b="b" l="l" r="r" t="t"/>
              <a:pathLst>
                <a:path extrusionOk="0" h="9297" w="18057">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6095446" y="1237686"/>
              <a:ext cx="882446" cy="454344"/>
            </a:xfrm>
            <a:custGeom>
              <a:rect b="b" l="l" r="r" t="t"/>
              <a:pathLst>
                <a:path extrusionOk="0" h="9297" w="18057">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6215569" y="1349207"/>
              <a:ext cx="246598" cy="246598"/>
            </a:xfrm>
            <a:custGeom>
              <a:rect b="b" l="l" r="r" t="t"/>
              <a:pathLst>
                <a:path extrusionOk="0" fill="none" h="5046" w="5046">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6613079" y="1341486"/>
              <a:ext cx="261992" cy="261552"/>
            </a:xfrm>
            <a:custGeom>
              <a:rect b="b" l="l" r="r" t="t"/>
              <a:pathLst>
                <a:path extrusionOk="0" fill="none" h="5352" w="5361">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6821169" y="1897089"/>
              <a:ext cx="141821" cy="82737"/>
            </a:xfrm>
            <a:custGeom>
              <a:rect b="b" l="l" r="r" t="t"/>
              <a:pathLst>
                <a:path extrusionOk="0" h="1693" w="2902">
                  <a:moveTo>
                    <a:pt x="1" y="1"/>
                  </a:moveTo>
                  <a:lnTo>
                    <a:pt x="1" y="1692"/>
                  </a:lnTo>
                  <a:lnTo>
                    <a:pt x="2902" y="1692"/>
                  </a:lnTo>
                  <a:lnTo>
                    <a:pt x="2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6908157" y="1847144"/>
              <a:ext cx="57276" cy="175443"/>
            </a:xfrm>
            <a:custGeom>
              <a:rect b="b" l="l" r="r" t="t"/>
              <a:pathLst>
                <a:path extrusionOk="0" h="3590" w="1172">
                  <a:moveTo>
                    <a:pt x="1171" y="0"/>
                  </a:moveTo>
                  <a:lnTo>
                    <a:pt x="1" y="1938"/>
                  </a:lnTo>
                  <a:lnTo>
                    <a:pt x="1171" y="3590"/>
                  </a:lnTo>
                  <a:lnTo>
                    <a:pt x="1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5986808" y="1694278"/>
              <a:ext cx="869006" cy="589177"/>
            </a:xfrm>
            <a:custGeom>
              <a:rect b="b" l="l" r="r" t="t"/>
              <a:pathLst>
                <a:path extrusionOk="0" h="12056" w="17782">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5991108" y="1701023"/>
              <a:ext cx="256225" cy="582091"/>
            </a:xfrm>
            <a:custGeom>
              <a:rect b="b" l="l" r="r" t="t"/>
              <a:pathLst>
                <a:path extrusionOk="0" h="11911" w="5243">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5864730" y="1715928"/>
              <a:ext cx="316287" cy="516703"/>
            </a:xfrm>
            <a:custGeom>
              <a:rect b="b" l="l" r="r" t="t"/>
              <a:pathLst>
                <a:path extrusionOk="0" h="10573" w="6472">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6306419" y="1698139"/>
              <a:ext cx="91387" cy="574369"/>
            </a:xfrm>
            <a:custGeom>
              <a:rect b="b" l="l" r="r" t="t"/>
              <a:pathLst>
                <a:path extrusionOk="0" h="11753" w="187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6389107" y="1697162"/>
              <a:ext cx="91827" cy="571046"/>
            </a:xfrm>
            <a:custGeom>
              <a:rect b="b" l="l" r="r" t="t"/>
              <a:pathLst>
                <a:path extrusionOk="0" h="11685" w="1879">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6565480" y="1913949"/>
              <a:ext cx="206231" cy="90849"/>
            </a:xfrm>
            <a:custGeom>
              <a:rect b="b" l="l" r="r" t="t"/>
              <a:pathLst>
                <a:path extrusionOk="0" h="1859" w="422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5651314" y="1715928"/>
              <a:ext cx="247087" cy="525353"/>
            </a:xfrm>
            <a:custGeom>
              <a:rect b="b" l="l" r="r" t="t"/>
              <a:pathLst>
                <a:path extrusionOk="0" h="10750" w="5056">
                  <a:moveTo>
                    <a:pt x="4692" y="0"/>
                  </a:moveTo>
                  <a:lnTo>
                    <a:pt x="30" y="295"/>
                  </a:lnTo>
                  <a:lnTo>
                    <a:pt x="1" y="10750"/>
                  </a:lnTo>
                  <a:lnTo>
                    <a:pt x="5056" y="10573"/>
                  </a:lnTo>
                  <a:lnTo>
                    <a:pt x="46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6263657" y="2170517"/>
              <a:ext cx="513819" cy="787833"/>
            </a:xfrm>
            <a:custGeom>
              <a:rect b="b" l="l" r="r" t="t"/>
              <a:pathLst>
                <a:path extrusionOk="0" h="16121" w="10514">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6258379" y="2229112"/>
              <a:ext cx="211021" cy="426928"/>
            </a:xfrm>
            <a:custGeom>
              <a:rect b="b" l="l" r="r" t="t"/>
              <a:pathLst>
                <a:path extrusionOk="0" h="8736" w="4318">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6439248" y="2253401"/>
              <a:ext cx="169530" cy="134490"/>
            </a:xfrm>
            <a:custGeom>
              <a:rect b="b" l="l" r="r" t="t"/>
              <a:pathLst>
                <a:path extrusionOk="0" h="2752" w="3469">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6392430" y="2565191"/>
              <a:ext cx="1275165" cy="1094932"/>
            </a:xfrm>
            <a:custGeom>
              <a:rect b="b" l="l" r="r" t="t"/>
              <a:pathLst>
                <a:path extrusionOk="0" h="22405" w="26093">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6398197" y="2540707"/>
              <a:ext cx="1032916" cy="1113601"/>
            </a:xfrm>
            <a:custGeom>
              <a:rect b="b" l="l" r="r" t="t"/>
              <a:pathLst>
                <a:path extrusionOk="0" h="22787" w="21136">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7829116" y="2201745"/>
              <a:ext cx="384460" cy="573050"/>
            </a:xfrm>
            <a:custGeom>
              <a:rect b="b" l="l" r="r" t="t"/>
              <a:pathLst>
                <a:path extrusionOk="0" h="11726" w="7867">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5715725" y="2878742"/>
              <a:ext cx="156237" cy="404057"/>
            </a:xfrm>
            <a:custGeom>
              <a:rect b="b" l="l" r="r" t="t"/>
              <a:pathLst>
                <a:path extrusionOk="0" h="8268" w="3197">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a:off x="7441136" y="3226550"/>
              <a:ext cx="485426" cy="173537"/>
            </a:xfrm>
            <a:custGeom>
              <a:rect b="b" l="l" r="r" t="t"/>
              <a:pathLst>
                <a:path extrusionOk="0" h="3551" w="9933">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25"/>
          <p:cNvSpPr/>
          <p:nvPr/>
        </p:nvSpPr>
        <p:spPr>
          <a:xfrm>
            <a:off x="1240325" y="30100"/>
            <a:ext cx="177775" cy="115325"/>
          </a:xfrm>
          <a:custGeom>
            <a:rect b="b" l="l" r="r" t="t"/>
            <a:pathLst>
              <a:path extrusionOk="0" h="4613" w="7111">
                <a:moveTo>
                  <a:pt x="3531" y="0"/>
                </a:moveTo>
                <a:lnTo>
                  <a:pt x="0" y="1190"/>
                </a:lnTo>
                <a:lnTo>
                  <a:pt x="358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25"/>
          <p:cNvGrpSpPr/>
          <p:nvPr/>
        </p:nvGrpSpPr>
        <p:grpSpPr>
          <a:xfrm>
            <a:off x="342206" y="178687"/>
            <a:ext cx="1075893" cy="1010627"/>
            <a:chOff x="220838" y="-10150"/>
            <a:chExt cx="1417700" cy="1331700"/>
          </a:xfrm>
        </p:grpSpPr>
        <p:sp>
          <p:nvSpPr>
            <p:cNvPr id="565" name="Google Shape;565;p25"/>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25"/>
          <p:cNvGrpSpPr/>
          <p:nvPr/>
        </p:nvGrpSpPr>
        <p:grpSpPr>
          <a:xfrm>
            <a:off x="3197114" y="153467"/>
            <a:ext cx="1299031" cy="763082"/>
            <a:chOff x="3285175" y="1554625"/>
            <a:chExt cx="1458275" cy="856625"/>
          </a:xfrm>
        </p:grpSpPr>
        <p:sp>
          <p:nvSpPr>
            <p:cNvPr id="612" name="Google Shape;612;p2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5"/>
          <p:cNvGrpSpPr/>
          <p:nvPr/>
        </p:nvGrpSpPr>
        <p:grpSpPr>
          <a:xfrm>
            <a:off x="8031392" y="269211"/>
            <a:ext cx="898762" cy="763062"/>
            <a:chOff x="8039217" y="153473"/>
            <a:chExt cx="898762" cy="763062"/>
          </a:xfrm>
        </p:grpSpPr>
        <p:sp>
          <p:nvSpPr>
            <p:cNvPr id="628" name="Google Shape;628;p25"/>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5"/>
          <p:cNvGrpSpPr/>
          <p:nvPr/>
        </p:nvGrpSpPr>
        <p:grpSpPr>
          <a:xfrm rot="657575">
            <a:off x="4953944" y="4227780"/>
            <a:ext cx="773062" cy="656341"/>
            <a:chOff x="3502275" y="3218775"/>
            <a:chExt cx="1175775" cy="998250"/>
          </a:xfrm>
        </p:grpSpPr>
        <p:sp>
          <p:nvSpPr>
            <p:cNvPr id="642" name="Google Shape;642;p25"/>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5"/>
          <p:cNvSpPr/>
          <p:nvPr/>
        </p:nvSpPr>
        <p:spPr>
          <a:xfrm>
            <a:off x="1807825" y="299450"/>
            <a:ext cx="559800" cy="57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25"/>
          <p:cNvSpPr/>
          <p:nvPr/>
        </p:nvSpPr>
        <p:spPr>
          <a:xfrm>
            <a:off x="5454225" y="145425"/>
            <a:ext cx="559800" cy="57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p25"/>
          <p:cNvSpPr/>
          <p:nvPr/>
        </p:nvSpPr>
        <p:spPr>
          <a:xfrm>
            <a:off x="8544450" y="1140075"/>
            <a:ext cx="559800" cy="57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25"/>
          <p:cNvSpPr/>
          <p:nvPr/>
        </p:nvSpPr>
        <p:spPr>
          <a:xfrm>
            <a:off x="8485625" y="1276800"/>
            <a:ext cx="559800" cy="57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p25"/>
          <p:cNvSpPr/>
          <p:nvPr/>
        </p:nvSpPr>
        <p:spPr>
          <a:xfrm>
            <a:off x="7011525" y="4381325"/>
            <a:ext cx="559800" cy="57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25"/>
          <p:cNvSpPr/>
          <p:nvPr/>
        </p:nvSpPr>
        <p:spPr>
          <a:xfrm>
            <a:off x="98225" y="3288775"/>
            <a:ext cx="559800" cy="57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34"/>
          <p:cNvSpPr txBox="1"/>
          <p:nvPr>
            <p:ph idx="1" type="body"/>
          </p:nvPr>
        </p:nvSpPr>
        <p:spPr>
          <a:xfrm>
            <a:off x="774650" y="1273450"/>
            <a:ext cx="7485900" cy="64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3. Sort the weighted scores of all qualified movies in a descending order and output the top 10 movies.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p:txBody>
      </p:sp>
      <p:sp>
        <p:nvSpPr>
          <p:cNvPr id="1553" name="Google Shape;155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Filtering</a:t>
            </a:r>
            <a:endParaRPr>
              <a:solidFill>
                <a:schemeClr val="lt1"/>
              </a:solidFill>
            </a:endParaRPr>
          </a:p>
        </p:txBody>
      </p:sp>
      <p:grpSp>
        <p:nvGrpSpPr>
          <p:cNvPr id="1554" name="Google Shape;1554;p34"/>
          <p:cNvGrpSpPr/>
          <p:nvPr/>
        </p:nvGrpSpPr>
        <p:grpSpPr>
          <a:xfrm>
            <a:off x="257577" y="4164479"/>
            <a:ext cx="1299031" cy="763082"/>
            <a:chOff x="3285175" y="1554625"/>
            <a:chExt cx="1458275" cy="856625"/>
          </a:xfrm>
        </p:grpSpPr>
        <p:sp>
          <p:nvSpPr>
            <p:cNvPr id="1555" name="Google Shape;1555;p3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34"/>
          <p:cNvGrpSpPr/>
          <p:nvPr/>
        </p:nvGrpSpPr>
        <p:grpSpPr>
          <a:xfrm>
            <a:off x="7893446" y="188324"/>
            <a:ext cx="926750" cy="870532"/>
            <a:chOff x="220838" y="-10150"/>
            <a:chExt cx="1417700" cy="1331700"/>
          </a:xfrm>
        </p:grpSpPr>
        <p:sp>
          <p:nvSpPr>
            <p:cNvPr id="1571" name="Google Shape;1571;p3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7" name="Google Shape;1617;p34"/>
          <p:cNvSpPr/>
          <p:nvPr/>
        </p:nvSpPr>
        <p:spPr>
          <a:xfrm>
            <a:off x="125825" y="28064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8" name="Google Shape;1618;p34"/>
          <p:cNvSpPr/>
          <p:nvPr/>
        </p:nvSpPr>
        <p:spPr>
          <a:xfrm>
            <a:off x="214850" y="188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9" name="Google Shape;1619;p34"/>
          <p:cNvSpPr/>
          <p:nvPr/>
        </p:nvSpPr>
        <p:spPr>
          <a:xfrm>
            <a:off x="2426775" y="45336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0" name="Google Shape;1620;p34"/>
          <p:cNvSpPr/>
          <p:nvPr/>
        </p:nvSpPr>
        <p:spPr>
          <a:xfrm>
            <a:off x="4416900" y="43151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1" name="Google Shape;1621;p34"/>
          <p:cNvSpPr/>
          <p:nvPr/>
        </p:nvSpPr>
        <p:spPr>
          <a:xfrm>
            <a:off x="6470400" y="44658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2" name="Google Shape;1622;p34"/>
          <p:cNvSpPr/>
          <p:nvPr/>
        </p:nvSpPr>
        <p:spPr>
          <a:xfrm>
            <a:off x="8260400" y="4364785"/>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3" name="Google Shape;1623;p34"/>
          <p:cNvSpPr/>
          <p:nvPr/>
        </p:nvSpPr>
        <p:spPr>
          <a:xfrm>
            <a:off x="8471075" y="23409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4" name="Google Shape;1624;p34"/>
          <p:cNvSpPr/>
          <p:nvPr/>
        </p:nvSpPr>
        <p:spPr>
          <a:xfrm>
            <a:off x="5634525" y="747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5" name="Google Shape;1625;p34"/>
          <p:cNvSpPr/>
          <p:nvPr/>
        </p:nvSpPr>
        <p:spPr>
          <a:xfrm>
            <a:off x="2819100" y="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6" name="Google Shape;1626;p34"/>
          <p:cNvPicPr preferRelativeResize="0"/>
          <p:nvPr/>
        </p:nvPicPr>
        <p:blipFill>
          <a:blip r:embed="rId3">
            <a:alphaModFix/>
          </a:blip>
          <a:stretch>
            <a:fillRect/>
          </a:stretch>
        </p:blipFill>
        <p:spPr>
          <a:xfrm>
            <a:off x="2040110" y="1733800"/>
            <a:ext cx="4954977" cy="309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Filtering</a:t>
            </a:r>
            <a:endParaRPr/>
          </a:p>
        </p:txBody>
      </p:sp>
      <p:sp>
        <p:nvSpPr>
          <p:cNvPr id="1632" name="Google Shape;1632;p35"/>
          <p:cNvSpPr txBox="1"/>
          <p:nvPr>
            <p:ph idx="1" type="subTitle"/>
          </p:nvPr>
        </p:nvSpPr>
        <p:spPr>
          <a:xfrm>
            <a:off x="5032681" y="2962100"/>
            <a:ext cx="19611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comprehensive as it does not take user sentiments into account</a:t>
            </a:r>
            <a:endParaRPr/>
          </a:p>
        </p:txBody>
      </p:sp>
      <p:sp>
        <p:nvSpPr>
          <p:cNvPr id="1633" name="Google Shape;1633;p35"/>
          <p:cNvSpPr txBox="1"/>
          <p:nvPr>
            <p:ph idx="2" type="subTitle"/>
          </p:nvPr>
        </p:nvSpPr>
        <p:spPr>
          <a:xfrm>
            <a:off x="5032681" y="2575625"/>
            <a:ext cx="19611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Bad</a:t>
            </a:r>
            <a:endParaRPr/>
          </a:p>
        </p:txBody>
      </p:sp>
      <p:sp>
        <p:nvSpPr>
          <p:cNvPr id="1634" name="Google Shape;1634;p35"/>
          <p:cNvSpPr txBox="1"/>
          <p:nvPr>
            <p:ph idx="3" type="subTitle"/>
          </p:nvPr>
        </p:nvSpPr>
        <p:spPr>
          <a:xfrm>
            <a:off x="1921306" y="2962100"/>
            <a:ext cx="21900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Resolves the cold start problem for new users without a watch history</a:t>
            </a:r>
            <a:endParaRPr/>
          </a:p>
        </p:txBody>
      </p:sp>
      <p:sp>
        <p:nvSpPr>
          <p:cNvPr id="1635" name="Google Shape;1635;p35"/>
          <p:cNvSpPr txBox="1"/>
          <p:nvPr>
            <p:ph idx="4" type="subTitle"/>
          </p:nvPr>
        </p:nvSpPr>
        <p:spPr>
          <a:xfrm>
            <a:off x="1921306" y="2575625"/>
            <a:ext cx="21900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Good</a:t>
            </a:r>
            <a:endParaRPr/>
          </a:p>
        </p:txBody>
      </p:sp>
      <p:grpSp>
        <p:nvGrpSpPr>
          <p:cNvPr id="1636" name="Google Shape;1636;p35"/>
          <p:cNvGrpSpPr/>
          <p:nvPr/>
        </p:nvGrpSpPr>
        <p:grpSpPr>
          <a:xfrm rot="452190">
            <a:off x="7179462" y="284180"/>
            <a:ext cx="1880150" cy="1410744"/>
            <a:chOff x="6833425" y="231725"/>
            <a:chExt cx="1950919" cy="1463845"/>
          </a:xfrm>
        </p:grpSpPr>
        <p:sp>
          <p:nvSpPr>
            <p:cNvPr id="1637" name="Google Shape;1637;p35"/>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5"/>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5"/>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5"/>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5"/>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5"/>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5"/>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5"/>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5"/>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5"/>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5"/>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5"/>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5"/>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5"/>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5"/>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5"/>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5"/>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5"/>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5"/>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5"/>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5"/>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5"/>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35"/>
          <p:cNvGrpSpPr/>
          <p:nvPr/>
        </p:nvGrpSpPr>
        <p:grpSpPr>
          <a:xfrm rot="-270074">
            <a:off x="7520601" y="3713015"/>
            <a:ext cx="1358577" cy="1259963"/>
            <a:chOff x="-2401400" y="2614784"/>
            <a:chExt cx="2401395" cy="2227841"/>
          </a:xfrm>
        </p:grpSpPr>
        <p:sp>
          <p:nvSpPr>
            <p:cNvPr id="1685" name="Google Shape;1685;p35"/>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5"/>
          <p:cNvGrpSpPr/>
          <p:nvPr/>
        </p:nvGrpSpPr>
        <p:grpSpPr>
          <a:xfrm rot="-1936839">
            <a:off x="228234" y="3876612"/>
            <a:ext cx="1098574" cy="932746"/>
            <a:chOff x="8039217" y="153473"/>
            <a:chExt cx="898762" cy="763062"/>
          </a:xfrm>
        </p:grpSpPr>
        <p:sp>
          <p:nvSpPr>
            <p:cNvPr id="1717" name="Google Shape;1717;p35"/>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35"/>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1" name="Google Shape;1731;p35"/>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2" name="Google Shape;1732;p35"/>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3" name="Google Shape;1733;p35"/>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4" name="Google Shape;1734;p35"/>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5" name="Google Shape;1735;p35"/>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6" name="Google Shape;1736;p35"/>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35"/>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8" name="Google Shape;1738;p35"/>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9" name="Google Shape;1739;p35"/>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0" name="Google Shape;1740;p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grpSp>
        <p:nvGrpSpPr>
          <p:cNvPr id="1741" name="Google Shape;1741;p35"/>
          <p:cNvGrpSpPr/>
          <p:nvPr/>
        </p:nvGrpSpPr>
        <p:grpSpPr>
          <a:xfrm>
            <a:off x="5733314" y="1808948"/>
            <a:ext cx="559818" cy="522612"/>
            <a:chOff x="1908099" y="3682271"/>
            <a:chExt cx="395296" cy="371966"/>
          </a:xfrm>
        </p:grpSpPr>
        <p:sp>
          <p:nvSpPr>
            <p:cNvPr id="1742" name="Google Shape;1742;p35"/>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35"/>
          <p:cNvGrpSpPr/>
          <p:nvPr/>
        </p:nvGrpSpPr>
        <p:grpSpPr>
          <a:xfrm>
            <a:off x="2736408" y="1808947"/>
            <a:ext cx="559781" cy="522612"/>
            <a:chOff x="2456800" y="3682271"/>
            <a:chExt cx="395270" cy="371966"/>
          </a:xfrm>
        </p:grpSpPr>
        <p:sp>
          <p:nvSpPr>
            <p:cNvPr id="1750" name="Google Shape;1750;p35"/>
            <p:cNvSpPr/>
            <p:nvPr/>
          </p:nvSpPr>
          <p:spPr>
            <a:xfrm>
              <a:off x="2480314" y="3682271"/>
              <a:ext cx="371756" cy="371966"/>
            </a:xfrm>
            <a:custGeom>
              <a:rect b="b" l="l" r="r" t="t"/>
              <a:pathLst>
                <a:path extrusionOk="0" h="14158" w="1415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2456800"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2557318" y="3892267"/>
              <a:ext cx="217589" cy="96000"/>
            </a:xfrm>
            <a:custGeom>
              <a:rect b="b" l="l" r="r" t="t"/>
              <a:pathLst>
                <a:path extrusionOk="0" h="3654" w="8282">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2557318" y="3892267"/>
              <a:ext cx="217746" cy="53359"/>
            </a:xfrm>
            <a:custGeom>
              <a:rect b="b" l="l" r="r" t="t"/>
              <a:pathLst>
                <a:path extrusionOk="0" h="2031" w="8288">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2588189"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2600221"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2714113"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2726146"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2577259" y="3895131"/>
              <a:ext cx="177681" cy="33156"/>
            </a:xfrm>
            <a:custGeom>
              <a:rect b="b" l="l" r="r" t="t"/>
              <a:pathLst>
                <a:path extrusionOk="0" h="1262" w="6763">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grpSp>
        <p:nvGrpSpPr>
          <p:cNvPr id="1763" name="Google Shape;1763;p36"/>
          <p:cNvGrpSpPr/>
          <p:nvPr/>
        </p:nvGrpSpPr>
        <p:grpSpPr>
          <a:xfrm flipH="1">
            <a:off x="5028775" y="3174275"/>
            <a:ext cx="3753450" cy="1969225"/>
            <a:chOff x="143902" y="3174400"/>
            <a:chExt cx="3753450" cy="1969225"/>
          </a:xfrm>
        </p:grpSpPr>
        <p:sp>
          <p:nvSpPr>
            <p:cNvPr id="1764" name="Google Shape;1764;p36"/>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36"/>
            <p:cNvGrpSpPr/>
            <p:nvPr/>
          </p:nvGrpSpPr>
          <p:grpSpPr>
            <a:xfrm>
              <a:off x="143902" y="3174400"/>
              <a:ext cx="3753450" cy="1909665"/>
              <a:chOff x="143902" y="3174400"/>
              <a:chExt cx="3753450" cy="1909665"/>
            </a:xfrm>
          </p:grpSpPr>
          <p:sp>
            <p:nvSpPr>
              <p:cNvPr id="1766" name="Google Shape;1766;p36"/>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1767" name="Google Shape;1767;p36"/>
              <p:cNvGrpSpPr/>
              <p:nvPr/>
            </p:nvGrpSpPr>
            <p:grpSpPr>
              <a:xfrm rot="-3088787">
                <a:off x="247795" y="4300754"/>
                <a:ext cx="725754" cy="615483"/>
                <a:chOff x="5417612" y="4008755"/>
                <a:chExt cx="725743" cy="615474"/>
              </a:xfrm>
            </p:grpSpPr>
            <p:sp>
              <p:nvSpPr>
                <p:cNvPr id="1768" name="Google Shape;1768;p36"/>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6"/>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6"/>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6"/>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72" name="Google Shape;1772;p36"/>
          <p:cNvSpPr txBox="1"/>
          <p:nvPr>
            <p:ph type="title"/>
          </p:nvPr>
        </p:nvSpPr>
        <p:spPr>
          <a:xfrm>
            <a:off x="4891075" y="3177600"/>
            <a:ext cx="40347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Content-Based</a:t>
            </a:r>
            <a:endParaRPr/>
          </a:p>
          <a:p>
            <a:pPr indent="0" lvl="0" marL="0" rtl="0" algn="ctr">
              <a:spcBef>
                <a:spcPts val="0"/>
              </a:spcBef>
              <a:spcAft>
                <a:spcPts val="0"/>
              </a:spcAft>
              <a:buNone/>
            </a:pPr>
            <a:r>
              <a:rPr lang="en"/>
              <a:t>Filtering</a:t>
            </a:r>
            <a:endParaRPr/>
          </a:p>
        </p:txBody>
      </p:sp>
      <p:sp>
        <p:nvSpPr>
          <p:cNvPr id="1773" name="Google Shape;1773;p36"/>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774" name="Google Shape;1774;p36"/>
          <p:cNvGrpSpPr/>
          <p:nvPr/>
        </p:nvGrpSpPr>
        <p:grpSpPr>
          <a:xfrm>
            <a:off x="1153627" y="880589"/>
            <a:ext cx="2890816" cy="3382302"/>
            <a:chOff x="1216125" y="955275"/>
            <a:chExt cx="2763158" cy="3232940"/>
          </a:xfrm>
        </p:grpSpPr>
        <p:sp>
          <p:nvSpPr>
            <p:cNvPr id="1775" name="Google Shape;1775;p36"/>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6"/>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6"/>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6"/>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6"/>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6"/>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6"/>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6"/>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6"/>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6"/>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6"/>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6"/>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6"/>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6"/>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6"/>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6"/>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6"/>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6"/>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6"/>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6"/>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6"/>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6"/>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6"/>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6"/>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6"/>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6"/>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6"/>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6"/>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6"/>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6"/>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6"/>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6"/>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6"/>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6"/>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6"/>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6"/>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6"/>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6"/>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6"/>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6"/>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6"/>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6"/>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6"/>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6"/>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6"/>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6"/>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6"/>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6"/>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6"/>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6"/>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6"/>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6"/>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6"/>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6"/>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6"/>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6"/>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6"/>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6"/>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6"/>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6"/>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6"/>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6"/>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6"/>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36"/>
          <p:cNvGrpSpPr/>
          <p:nvPr/>
        </p:nvGrpSpPr>
        <p:grpSpPr>
          <a:xfrm rot="-2168336">
            <a:off x="340929" y="483154"/>
            <a:ext cx="825790" cy="701108"/>
            <a:chOff x="3502275" y="3218775"/>
            <a:chExt cx="1175775" cy="998250"/>
          </a:xfrm>
        </p:grpSpPr>
        <p:sp>
          <p:nvSpPr>
            <p:cNvPr id="1839" name="Google Shape;1839;p36"/>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6"/>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6"/>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6"/>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6"/>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6"/>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6"/>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6"/>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6"/>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6"/>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 name="Google Shape;1851;p36"/>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2" name="Google Shape;1852;p36"/>
          <p:cNvGrpSpPr/>
          <p:nvPr/>
        </p:nvGrpSpPr>
        <p:grpSpPr>
          <a:xfrm>
            <a:off x="7339468" y="308176"/>
            <a:ext cx="1431589" cy="840949"/>
            <a:chOff x="3285175" y="1554625"/>
            <a:chExt cx="1458275" cy="856625"/>
          </a:xfrm>
        </p:grpSpPr>
        <p:sp>
          <p:nvSpPr>
            <p:cNvPr id="1853" name="Google Shape;1853;p3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p36"/>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9" name="Google Shape;1869;p36"/>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0" name="Google Shape;1870;p36"/>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1" name="Google Shape;1871;p36"/>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2" name="Google Shape;1872;p36"/>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3" name="Google Shape;1873;p36"/>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4" name="Google Shape;1874;p36"/>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5" name="Google Shape;1875;p36"/>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Content-Based</a:t>
            </a:r>
            <a:endParaRPr/>
          </a:p>
          <a:p>
            <a:pPr indent="0" lvl="0" marL="0" rtl="0" algn="l">
              <a:spcBef>
                <a:spcPts val="0"/>
              </a:spcBef>
              <a:spcAft>
                <a:spcPts val="0"/>
              </a:spcAft>
              <a:buNone/>
            </a:pPr>
            <a:r>
              <a:rPr lang="en"/>
              <a:t>Recommender</a:t>
            </a:r>
            <a:endParaRPr>
              <a:solidFill>
                <a:schemeClr val="lt1"/>
              </a:solidFill>
            </a:endParaRPr>
          </a:p>
        </p:txBody>
      </p:sp>
      <p:grpSp>
        <p:nvGrpSpPr>
          <p:cNvPr id="1881" name="Google Shape;1881;p37"/>
          <p:cNvGrpSpPr/>
          <p:nvPr/>
        </p:nvGrpSpPr>
        <p:grpSpPr>
          <a:xfrm rot="-270074">
            <a:off x="7520601" y="3713015"/>
            <a:ext cx="1358577" cy="1259963"/>
            <a:chOff x="-2401400" y="2614784"/>
            <a:chExt cx="2401395" cy="2227841"/>
          </a:xfrm>
        </p:grpSpPr>
        <p:sp>
          <p:nvSpPr>
            <p:cNvPr id="1882" name="Google Shape;1882;p37"/>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7"/>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7"/>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7"/>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7"/>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7"/>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7"/>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7"/>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7"/>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7"/>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7"/>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7"/>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7"/>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7"/>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7"/>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7"/>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7"/>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7"/>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7"/>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7"/>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7"/>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7"/>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7"/>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7"/>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7"/>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7"/>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7"/>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7"/>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7"/>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7"/>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7"/>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37"/>
          <p:cNvGrpSpPr/>
          <p:nvPr/>
        </p:nvGrpSpPr>
        <p:grpSpPr>
          <a:xfrm rot="-1936839">
            <a:off x="228234" y="3876612"/>
            <a:ext cx="1098574" cy="932746"/>
            <a:chOff x="8039217" y="153473"/>
            <a:chExt cx="898762" cy="763062"/>
          </a:xfrm>
        </p:grpSpPr>
        <p:sp>
          <p:nvSpPr>
            <p:cNvPr id="1914" name="Google Shape;1914;p37"/>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7"/>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7"/>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7"/>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7"/>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7"/>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7"/>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7"/>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7"/>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7"/>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7"/>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7"/>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7"/>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37"/>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8" name="Google Shape;1928;p37"/>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9" name="Google Shape;1929;p37"/>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0" name="Google Shape;1930;p37"/>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1" name="Google Shape;1931;p37"/>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2" name="Google Shape;1932;p37"/>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3" name="Google Shape;1933;p37"/>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4" name="Google Shape;1934;p37"/>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5" name="Google Shape;1935;p37"/>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6" name="Google Shape;1936;p37"/>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37" name="Google Shape;1937;p37"/>
          <p:cNvGrpSpPr/>
          <p:nvPr/>
        </p:nvGrpSpPr>
        <p:grpSpPr>
          <a:xfrm rot="452190">
            <a:off x="7179462" y="284180"/>
            <a:ext cx="1880150" cy="1410744"/>
            <a:chOff x="6833425" y="231725"/>
            <a:chExt cx="1950919" cy="1463845"/>
          </a:xfrm>
        </p:grpSpPr>
        <p:sp>
          <p:nvSpPr>
            <p:cNvPr id="1938" name="Google Shape;1938;p37"/>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7"/>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7"/>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7"/>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7"/>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7"/>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7"/>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7"/>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7"/>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7"/>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7"/>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7"/>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7"/>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7"/>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7"/>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7"/>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7"/>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7"/>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7"/>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7"/>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7"/>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7"/>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7"/>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7"/>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7"/>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7"/>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7"/>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7"/>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7"/>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7"/>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7"/>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7"/>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7"/>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7"/>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7"/>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7"/>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7"/>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7"/>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7"/>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7"/>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7"/>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7"/>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7"/>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7"/>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7"/>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7"/>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7"/>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85" name="Google Shape;1985;p37"/>
          <p:cNvPicPr preferRelativeResize="0"/>
          <p:nvPr/>
        </p:nvPicPr>
        <p:blipFill>
          <a:blip r:embed="rId3">
            <a:alphaModFix/>
          </a:blip>
          <a:stretch>
            <a:fillRect/>
          </a:stretch>
        </p:blipFill>
        <p:spPr>
          <a:xfrm>
            <a:off x="5767000" y="1848688"/>
            <a:ext cx="3108726" cy="901774"/>
          </a:xfrm>
          <a:prstGeom prst="rect">
            <a:avLst/>
          </a:prstGeom>
          <a:noFill/>
          <a:ln>
            <a:noFill/>
          </a:ln>
        </p:spPr>
      </p:pic>
      <p:pic>
        <p:nvPicPr>
          <p:cNvPr id="1986" name="Google Shape;1986;p37"/>
          <p:cNvPicPr preferRelativeResize="0"/>
          <p:nvPr/>
        </p:nvPicPr>
        <p:blipFill>
          <a:blip r:embed="rId4">
            <a:alphaModFix/>
          </a:blip>
          <a:stretch>
            <a:fillRect/>
          </a:stretch>
        </p:blipFill>
        <p:spPr>
          <a:xfrm>
            <a:off x="268437" y="1985375"/>
            <a:ext cx="3598345" cy="622163"/>
          </a:xfrm>
          <a:prstGeom prst="rect">
            <a:avLst/>
          </a:prstGeom>
          <a:noFill/>
          <a:ln>
            <a:noFill/>
          </a:ln>
        </p:spPr>
      </p:pic>
      <p:sp>
        <p:nvSpPr>
          <p:cNvPr id="1987" name="Google Shape;1987;p37"/>
          <p:cNvSpPr txBox="1"/>
          <p:nvPr>
            <p:ph idx="3" type="subTitle"/>
          </p:nvPr>
        </p:nvSpPr>
        <p:spPr>
          <a:xfrm>
            <a:off x="513650" y="2501263"/>
            <a:ext cx="32280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Movie Description = Overview, Taglines</a:t>
            </a:r>
            <a:endParaRPr/>
          </a:p>
        </p:txBody>
      </p:sp>
      <p:cxnSp>
        <p:nvCxnSpPr>
          <p:cNvPr id="1988" name="Google Shape;1988;p37"/>
          <p:cNvCxnSpPr/>
          <p:nvPr/>
        </p:nvCxnSpPr>
        <p:spPr>
          <a:xfrm>
            <a:off x="4004325" y="2244225"/>
            <a:ext cx="1594200" cy="0"/>
          </a:xfrm>
          <a:prstGeom prst="straightConnector1">
            <a:avLst/>
          </a:prstGeom>
          <a:noFill/>
          <a:ln cap="flat" cmpd="sng" w="38100">
            <a:solidFill>
              <a:schemeClr val="lt2"/>
            </a:solidFill>
            <a:prstDash val="solid"/>
            <a:round/>
            <a:headEnd len="med" w="med" type="none"/>
            <a:tailEnd len="med" w="med" type="triangle"/>
          </a:ln>
        </p:spPr>
      </p:cxnSp>
      <p:sp>
        <p:nvSpPr>
          <p:cNvPr id="1989" name="Google Shape;1989;p37"/>
          <p:cNvSpPr txBox="1"/>
          <p:nvPr>
            <p:ph idx="3" type="subTitle"/>
          </p:nvPr>
        </p:nvSpPr>
        <p:spPr>
          <a:xfrm>
            <a:off x="3621975" y="1783900"/>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TF-IDF + Cosine Sim</a:t>
            </a:r>
            <a:endParaRPr/>
          </a:p>
        </p:txBody>
      </p:sp>
      <p:pic>
        <p:nvPicPr>
          <p:cNvPr id="1990" name="Google Shape;1990;p37"/>
          <p:cNvPicPr preferRelativeResize="0"/>
          <p:nvPr/>
        </p:nvPicPr>
        <p:blipFill>
          <a:blip r:embed="rId5">
            <a:alphaModFix/>
          </a:blip>
          <a:stretch>
            <a:fillRect/>
          </a:stretch>
        </p:blipFill>
        <p:spPr>
          <a:xfrm>
            <a:off x="758060" y="3035138"/>
            <a:ext cx="3108725" cy="744234"/>
          </a:xfrm>
          <a:prstGeom prst="rect">
            <a:avLst/>
          </a:prstGeom>
          <a:noFill/>
          <a:ln>
            <a:noFill/>
          </a:ln>
        </p:spPr>
      </p:pic>
      <p:sp>
        <p:nvSpPr>
          <p:cNvPr id="1991" name="Google Shape;1991;p37"/>
          <p:cNvSpPr txBox="1"/>
          <p:nvPr>
            <p:ph idx="3" type="subTitle"/>
          </p:nvPr>
        </p:nvSpPr>
        <p:spPr>
          <a:xfrm>
            <a:off x="983400" y="3746475"/>
            <a:ext cx="33255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Movie Information = Genres, Keywords etc.</a:t>
            </a:r>
            <a:endParaRPr/>
          </a:p>
        </p:txBody>
      </p:sp>
      <p:cxnSp>
        <p:nvCxnSpPr>
          <p:cNvPr id="1992" name="Google Shape;1992;p37"/>
          <p:cNvCxnSpPr/>
          <p:nvPr/>
        </p:nvCxnSpPr>
        <p:spPr>
          <a:xfrm>
            <a:off x="4004325" y="3424125"/>
            <a:ext cx="1594200" cy="0"/>
          </a:xfrm>
          <a:prstGeom prst="straightConnector1">
            <a:avLst/>
          </a:prstGeom>
          <a:noFill/>
          <a:ln cap="flat" cmpd="sng" w="38100">
            <a:solidFill>
              <a:schemeClr val="lt2"/>
            </a:solidFill>
            <a:prstDash val="solid"/>
            <a:round/>
            <a:headEnd len="med" w="med" type="none"/>
            <a:tailEnd len="med" w="med" type="triangle"/>
          </a:ln>
        </p:spPr>
      </p:cxnSp>
      <p:sp>
        <p:nvSpPr>
          <p:cNvPr id="1993" name="Google Shape;1993;p37"/>
          <p:cNvSpPr txBox="1"/>
          <p:nvPr>
            <p:ph idx="3" type="subTitle"/>
          </p:nvPr>
        </p:nvSpPr>
        <p:spPr>
          <a:xfrm>
            <a:off x="3621975" y="3035025"/>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 Vec + Cosine Sim</a:t>
            </a:r>
            <a:endParaRPr/>
          </a:p>
        </p:txBody>
      </p:sp>
      <p:pic>
        <p:nvPicPr>
          <p:cNvPr id="1994" name="Google Shape;1994;p37"/>
          <p:cNvPicPr preferRelativeResize="0"/>
          <p:nvPr/>
        </p:nvPicPr>
        <p:blipFill>
          <a:blip r:embed="rId6">
            <a:alphaModFix/>
          </a:blip>
          <a:stretch>
            <a:fillRect/>
          </a:stretch>
        </p:blipFill>
        <p:spPr>
          <a:xfrm>
            <a:off x="5658625" y="3052011"/>
            <a:ext cx="3325483" cy="74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grpSp>
        <p:nvGrpSpPr>
          <p:cNvPr id="1999" name="Google Shape;1999;p38"/>
          <p:cNvGrpSpPr/>
          <p:nvPr/>
        </p:nvGrpSpPr>
        <p:grpSpPr>
          <a:xfrm rot="-270074">
            <a:off x="7520601" y="3713015"/>
            <a:ext cx="1358577" cy="1259963"/>
            <a:chOff x="-2401400" y="2614784"/>
            <a:chExt cx="2401395" cy="2227841"/>
          </a:xfrm>
        </p:grpSpPr>
        <p:sp>
          <p:nvSpPr>
            <p:cNvPr id="2000" name="Google Shape;2000;p38"/>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8"/>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8"/>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8"/>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8"/>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8"/>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8"/>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8"/>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8"/>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8"/>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8"/>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8"/>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8"/>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8"/>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8"/>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8"/>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8"/>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8"/>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8"/>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8"/>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8"/>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8"/>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8"/>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8"/>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8"/>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8"/>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8"/>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8"/>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8"/>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8"/>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8"/>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38"/>
          <p:cNvGrpSpPr/>
          <p:nvPr/>
        </p:nvGrpSpPr>
        <p:grpSpPr>
          <a:xfrm rot="-1936839">
            <a:off x="228234" y="3876612"/>
            <a:ext cx="1098574" cy="932746"/>
            <a:chOff x="8039217" y="153473"/>
            <a:chExt cx="898762" cy="763062"/>
          </a:xfrm>
        </p:grpSpPr>
        <p:sp>
          <p:nvSpPr>
            <p:cNvPr id="2032" name="Google Shape;2032;p38"/>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8"/>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8"/>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8"/>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8"/>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8"/>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8"/>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8"/>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8"/>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8"/>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8"/>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8"/>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8"/>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38"/>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6" name="Google Shape;2046;p38"/>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7" name="Google Shape;2047;p38"/>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8" name="Google Shape;2048;p38"/>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9" name="Google Shape;2049;p38"/>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0" name="Google Shape;2050;p38"/>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1" name="Google Shape;2051;p38"/>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2" name="Google Shape;2052;p38"/>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053" name="Google Shape;2053;p38"/>
          <p:cNvGrpSpPr/>
          <p:nvPr/>
        </p:nvGrpSpPr>
        <p:grpSpPr>
          <a:xfrm rot="452190">
            <a:off x="7179462" y="284180"/>
            <a:ext cx="1880150" cy="1410744"/>
            <a:chOff x="6833425" y="231725"/>
            <a:chExt cx="1950919" cy="1463845"/>
          </a:xfrm>
        </p:grpSpPr>
        <p:sp>
          <p:nvSpPr>
            <p:cNvPr id="2054" name="Google Shape;2054;p38"/>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8"/>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8"/>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8"/>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8"/>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8"/>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8"/>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8"/>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8"/>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8"/>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8"/>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8"/>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8"/>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8"/>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8"/>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8"/>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8"/>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8"/>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8"/>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8"/>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8"/>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8"/>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8"/>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8"/>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8"/>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8"/>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8"/>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8"/>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8"/>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8"/>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8"/>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8"/>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8"/>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8"/>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8"/>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8"/>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8"/>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8"/>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8"/>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8"/>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8"/>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8"/>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8"/>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8"/>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8"/>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8"/>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8"/>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38"/>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2" name="Google Shape;2102;p38"/>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03" name="Google Shape;2103;p38"/>
          <p:cNvPicPr preferRelativeResize="0"/>
          <p:nvPr/>
        </p:nvPicPr>
        <p:blipFill>
          <a:blip r:embed="rId3">
            <a:alphaModFix/>
          </a:blip>
          <a:stretch>
            <a:fillRect/>
          </a:stretch>
        </p:blipFill>
        <p:spPr>
          <a:xfrm>
            <a:off x="1994550" y="535624"/>
            <a:ext cx="2930275" cy="1717725"/>
          </a:xfrm>
          <a:prstGeom prst="rect">
            <a:avLst/>
          </a:prstGeom>
          <a:noFill/>
          <a:ln>
            <a:noFill/>
          </a:ln>
        </p:spPr>
      </p:pic>
      <p:pic>
        <p:nvPicPr>
          <p:cNvPr id="2104" name="Google Shape;2104;p38"/>
          <p:cNvPicPr preferRelativeResize="0"/>
          <p:nvPr/>
        </p:nvPicPr>
        <p:blipFill>
          <a:blip r:embed="rId4">
            <a:alphaModFix/>
          </a:blip>
          <a:stretch>
            <a:fillRect/>
          </a:stretch>
        </p:blipFill>
        <p:spPr>
          <a:xfrm>
            <a:off x="1598013" y="2477525"/>
            <a:ext cx="4726550" cy="649900"/>
          </a:xfrm>
          <a:prstGeom prst="rect">
            <a:avLst/>
          </a:prstGeom>
          <a:noFill/>
          <a:ln>
            <a:noFill/>
          </a:ln>
        </p:spPr>
      </p:pic>
      <p:pic>
        <p:nvPicPr>
          <p:cNvPr id="2105" name="Google Shape;2105;p38"/>
          <p:cNvPicPr preferRelativeResize="0"/>
          <p:nvPr/>
        </p:nvPicPr>
        <p:blipFill>
          <a:blip r:embed="rId5">
            <a:alphaModFix/>
          </a:blip>
          <a:stretch>
            <a:fillRect/>
          </a:stretch>
        </p:blipFill>
        <p:spPr>
          <a:xfrm>
            <a:off x="2529438" y="3400150"/>
            <a:ext cx="3115699" cy="1557850"/>
          </a:xfrm>
          <a:prstGeom prst="rect">
            <a:avLst/>
          </a:prstGeom>
          <a:noFill/>
          <a:ln>
            <a:noFill/>
          </a:ln>
        </p:spPr>
      </p:pic>
      <p:cxnSp>
        <p:nvCxnSpPr>
          <p:cNvPr id="2106" name="Google Shape;2106;p38"/>
          <p:cNvCxnSpPr/>
          <p:nvPr/>
        </p:nvCxnSpPr>
        <p:spPr>
          <a:xfrm flipH="1" rot="-5400000">
            <a:off x="4854338" y="1708575"/>
            <a:ext cx="804600" cy="428100"/>
          </a:xfrm>
          <a:prstGeom prst="curvedConnector3">
            <a:avLst>
              <a:gd fmla="val 4583" name="adj1"/>
            </a:avLst>
          </a:prstGeom>
          <a:noFill/>
          <a:ln cap="flat" cmpd="sng" w="38100">
            <a:solidFill>
              <a:schemeClr val="lt2"/>
            </a:solidFill>
            <a:prstDash val="solid"/>
            <a:round/>
            <a:headEnd len="med" w="med" type="none"/>
            <a:tailEnd len="med" w="med" type="triangle"/>
          </a:ln>
        </p:spPr>
      </p:cxnSp>
      <p:cxnSp>
        <p:nvCxnSpPr>
          <p:cNvPr id="2107" name="Google Shape;2107;p38"/>
          <p:cNvCxnSpPr/>
          <p:nvPr/>
        </p:nvCxnSpPr>
        <p:spPr>
          <a:xfrm rot="5400000">
            <a:off x="5456288" y="3552400"/>
            <a:ext cx="928200" cy="318900"/>
          </a:xfrm>
          <a:prstGeom prst="curvedConnector3">
            <a:avLst>
              <a:gd fmla="val 93770" name="adj1"/>
            </a:avLst>
          </a:prstGeom>
          <a:noFill/>
          <a:ln cap="flat" cmpd="sng" w="38100">
            <a:solidFill>
              <a:schemeClr val="lt2"/>
            </a:solidFill>
            <a:prstDash val="solid"/>
            <a:round/>
            <a:headEnd len="med" w="med" type="none"/>
            <a:tailEnd len="med" w="med" type="triangle"/>
          </a:ln>
        </p:spPr>
      </p:cxnSp>
      <p:sp>
        <p:nvSpPr>
          <p:cNvPr id="2108" name="Google Shape;2108;p38"/>
          <p:cNvSpPr txBox="1"/>
          <p:nvPr>
            <p:ph idx="3" type="subTitle"/>
          </p:nvPr>
        </p:nvSpPr>
        <p:spPr>
          <a:xfrm>
            <a:off x="4319988" y="645375"/>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Pick Movie</a:t>
            </a:r>
            <a:endParaRPr/>
          </a:p>
        </p:txBody>
      </p:sp>
      <p:sp>
        <p:nvSpPr>
          <p:cNvPr id="2109" name="Google Shape;2109;p38"/>
          <p:cNvSpPr txBox="1"/>
          <p:nvPr>
            <p:ph idx="3" type="subTitle"/>
          </p:nvPr>
        </p:nvSpPr>
        <p:spPr>
          <a:xfrm>
            <a:off x="5225163" y="2022762"/>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Watch</a:t>
            </a:r>
            <a:r>
              <a:rPr lang="en"/>
              <a:t> Movie</a:t>
            </a:r>
            <a:endParaRPr/>
          </a:p>
        </p:txBody>
      </p:sp>
      <p:sp>
        <p:nvSpPr>
          <p:cNvPr id="2110" name="Google Shape;2110;p38"/>
          <p:cNvSpPr txBox="1"/>
          <p:nvPr>
            <p:ph idx="3" type="subTitle"/>
          </p:nvPr>
        </p:nvSpPr>
        <p:spPr>
          <a:xfrm>
            <a:off x="5355388" y="430083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Based on duration,</a:t>
            </a:r>
            <a:endParaRPr/>
          </a:p>
          <a:p>
            <a:pPr indent="0" lvl="0" marL="0" rtl="0" algn="ctr">
              <a:spcBef>
                <a:spcPts val="0"/>
              </a:spcBef>
              <a:spcAft>
                <a:spcPts val="0"/>
              </a:spcAft>
              <a:buNone/>
            </a:pPr>
            <a:r>
              <a:rPr lang="en"/>
              <a:t>Decide </a:t>
            </a:r>
            <a:r>
              <a:rPr lang="en">
                <a:solidFill>
                  <a:srgbClr val="008000"/>
                </a:solidFill>
              </a:rPr>
              <a:t>Like </a:t>
            </a:r>
            <a:r>
              <a:rPr lang="en"/>
              <a:t>/ </a:t>
            </a:r>
            <a:r>
              <a:rPr lang="en">
                <a:solidFill>
                  <a:srgbClr val="FF0000"/>
                </a:solidFill>
              </a:rPr>
              <a:t>Dislike</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grpSp>
        <p:nvGrpSpPr>
          <p:cNvPr id="2115" name="Google Shape;2115;p39"/>
          <p:cNvGrpSpPr/>
          <p:nvPr/>
        </p:nvGrpSpPr>
        <p:grpSpPr>
          <a:xfrm rot="-270074">
            <a:off x="7520601" y="3713015"/>
            <a:ext cx="1358577" cy="1259963"/>
            <a:chOff x="-2401400" y="2614784"/>
            <a:chExt cx="2401395" cy="2227841"/>
          </a:xfrm>
        </p:grpSpPr>
        <p:sp>
          <p:nvSpPr>
            <p:cNvPr id="2116" name="Google Shape;2116;p39"/>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9"/>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9"/>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9"/>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9"/>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9"/>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9"/>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9"/>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9"/>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9"/>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9"/>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9"/>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9"/>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9"/>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9"/>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9"/>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9"/>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9"/>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9"/>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9"/>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9"/>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9"/>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9"/>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9"/>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9"/>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9"/>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9"/>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9"/>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9"/>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9"/>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9"/>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39"/>
          <p:cNvGrpSpPr/>
          <p:nvPr/>
        </p:nvGrpSpPr>
        <p:grpSpPr>
          <a:xfrm rot="-1936839">
            <a:off x="228234" y="3876612"/>
            <a:ext cx="1098574" cy="932746"/>
            <a:chOff x="8039217" y="153473"/>
            <a:chExt cx="898762" cy="763062"/>
          </a:xfrm>
        </p:grpSpPr>
        <p:sp>
          <p:nvSpPr>
            <p:cNvPr id="2148" name="Google Shape;2148;p39"/>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9"/>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9"/>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9"/>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9"/>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9"/>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9"/>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9"/>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9"/>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9"/>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9"/>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9"/>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9"/>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1" name="Google Shape;2161;p39"/>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2" name="Google Shape;2162;p39"/>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3" name="Google Shape;2163;p39"/>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4" name="Google Shape;2164;p39"/>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5" name="Google Shape;2165;p39"/>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6" name="Google Shape;2166;p39"/>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7" name="Google Shape;2167;p39"/>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68" name="Google Shape;2168;p39"/>
          <p:cNvGrpSpPr/>
          <p:nvPr/>
        </p:nvGrpSpPr>
        <p:grpSpPr>
          <a:xfrm rot="452190">
            <a:off x="7179462" y="284180"/>
            <a:ext cx="1880150" cy="1410744"/>
            <a:chOff x="6833425" y="231725"/>
            <a:chExt cx="1950919" cy="1463845"/>
          </a:xfrm>
        </p:grpSpPr>
        <p:sp>
          <p:nvSpPr>
            <p:cNvPr id="2169" name="Google Shape;2169;p39"/>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9"/>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9"/>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9"/>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9"/>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9"/>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9"/>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9"/>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9"/>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9"/>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9"/>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9"/>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9"/>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9"/>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9"/>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9"/>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9"/>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9"/>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9"/>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9"/>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9"/>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9"/>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9"/>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9"/>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9"/>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9"/>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9"/>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9"/>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9"/>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9"/>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9"/>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9"/>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9"/>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9"/>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9"/>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9"/>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9"/>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9"/>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9"/>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9"/>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9"/>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9"/>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9"/>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9"/>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9"/>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9"/>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9"/>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39"/>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7" name="Google Shape;2217;p39"/>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18" name="Google Shape;2218;p39"/>
          <p:cNvPicPr preferRelativeResize="0"/>
          <p:nvPr/>
        </p:nvPicPr>
        <p:blipFill>
          <a:blip r:embed="rId3">
            <a:alphaModFix/>
          </a:blip>
          <a:stretch>
            <a:fillRect/>
          </a:stretch>
        </p:blipFill>
        <p:spPr>
          <a:xfrm>
            <a:off x="2294701" y="1384376"/>
            <a:ext cx="3721825" cy="2637800"/>
          </a:xfrm>
          <a:prstGeom prst="rect">
            <a:avLst/>
          </a:prstGeom>
          <a:noFill/>
          <a:ln>
            <a:noFill/>
          </a:ln>
        </p:spPr>
      </p:pic>
      <p:sp>
        <p:nvSpPr>
          <p:cNvPr id="2219" name="Google Shape;2219;p39"/>
          <p:cNvSpPr txBox="1"/>
          <p:nvPr>
            <p:ph idx="3" type="subTitle"/>
          </p:nvPr>
        </p:nvSpPr>
        <p:spPr>
          <a:xfrm>
            <a:off x="3168275" y="960012"/>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Rating Data</a:t>
            </a:r>
            <a:endParaRPr/>
          </a:p>
        </p:txBody>
      </p:sp>
      <p:sp>
        <p:nvSpPr>
          <p:cNvPr id="2220" name="Google Shape;2220;p39"/>
          <p:cNvSpPr/>
          <p:nvPr/>
        </p:nvSpPr>
        <p:spPr>
          <a:xfrm>
            <a:off x="4039725" y="1285325"/>
            <a:ext cx="2095200" cy="28359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1" name="Google Shape;2221;p39"/>
          <p:cNvSpPr txBox="1"/>
          <p:nvPr>
            <p:ph idx="3" type="subTitle"/>
          </p:nvPr>
        </p:nvSpPr>
        <p:spPr>
          <a:xfrm>
            <a:off x="2380800" y="4121225"/>
            <a:ext cx="33387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But we don't have this data !</a:t>
            </a:r>
            <a:endParaRPr b="1"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grpSp>
        <p:nvGrpSpPr>
          <p:cNvPr id="2226" name="Google Shape;2226;p40"/>
          <p:cNvGrpSpPr/>
          <p:nvPr/>
        </p:nvGrpSpPr>
        <p:grpSpPr>
          <a:xfrm rot="-270074">
            <a:off x="7520601" y="3713015"/>
            <a:ext cx="1358577" cy="1259963"/>
            <a:chOff x="-2401400" y="2614784"/>
            <a:chExt cx="2401395" cy="2227841"/>
          </a:xfrm>
        </p:grpSpPr>
        <p:sp>
          <p:nvSpPr>
            <p:cNvPr id="2227" name="Google Shape;2227;p40"/>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0"/>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0"/>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0"/>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0"/>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0"/>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0"/>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0"/>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0"/>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0"/>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0"/>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0"/>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0"/>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0"/>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0"/>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0"/>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0"/>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0"/>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0"/>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0"/>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0"/>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0"/>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0"/>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0"/>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0"/>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0"/>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0"/>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0"/>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0"/>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0"/>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0"/>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8" name="Google Shape;2258;p40"/>
          <p:cNvGrpSpPr/>
          <p:nvPr/>
        </p:nvGrpSpPr>
        <p:grpSpPr>
          <a:xfrm rot="-1936839">
            <a:off x="228234" y="3876612"/>
            <a:ext cx="1098574" cy="932746"/>
            <a:chOff x="8039217" y="153473"/>
            <a:chExt cx="898762" cy="763062"/>
          </a:xfrm>
        </p:grpSpPr>
        <p:sp>
          <p:nvSpPr>
            <p:cNvPr id="2259" name="Google Shape;2259;p40"/>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0"/>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0"/>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0"/>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0"/>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0"/>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0"/>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0"/>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0"/>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0"/>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0"/>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0"/>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0"/>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2" name="Google Shape;2272;p40"/>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3" name="Google Shape;2273;p40"/>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4" name="Google Shape;2274;p40"/>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5" name="Google Shape;2275;p40"/>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6" name="Google Shape;2276;p40"/>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7" name="Google Shape;2277;p40"/>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8" name="Google Shape;2278;p40"/>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9" name="Google Shape;2279;p40"/>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80" name="Google Shape;2280;p40"/>
          <p:cNvGrpSpPr/>
          <p:nvPr/>
        </p:nvGrpSpPr>
        <p:grpSpPr>
          <a:xfrm rot="452190">
            <a:off x="7179462" y="284180"/>
            <a:ext cx="1880150" cy="1410744"/>
            <a:chOff x="6833425" y="231725"/>
            <a:chExt cx="1950919" cy="1463845"/>
          </a:xfrm>
        </p:grpSpPr>
        <p:sp>
          <p:nvSpPr>
            <p:cNvPr id="2281" name="Google Shape;2281;p40"/>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0"/>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0"/>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0"/>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0"/>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0"/>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0"/>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0"/>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0"/>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0"/>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0"/>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0"/>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0"/>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0"/>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0"/>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0"/>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0"/>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0"/>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0"/>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0"/>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0"/>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0"/>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0"/>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0"/>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0"/>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0"/>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0"/>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0"/>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0"/>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0"/>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0"/>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0"/>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0"/>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0"/>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0"/>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0"/>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0"/>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0"/>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0"/>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0"/>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0"/>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0"/>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0"/>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0"/>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0"/>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0"/>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0"/>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8" name="Google Shape;2328;p40"/>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9" name="Google Shape;2329;p40"/>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30" name="Google Shape;2330;p40"/>
          <p:cNvPicPr preferRelativeResize="0"/>
          <p:nvPr/>
        </p:nvPicPr>
        <p:blipFill>
          <a:blip r:embed="rId3">
            <a:alphaModFix/>
          </a:blip>
          <a:stretch>
            <a:fillRect/>
          </a:stretch>
        </p:blipFill>
        <p:spPr>
          <a:xfrm>
            <a:off x="64025" y="1475400"/>
            <a:ext cx="1692450" cy="992100"/>
          </a:xfrm>
          <a:prstGeom prst="rect">
            <a:avLst/>
          </a:prstGeom>
          <a:noFill/>
          <a:ln>
            <a:noFill/>
          </a:ln>
        </p:spPr>
      </p:pic>
      <p:pic>
        <p:nvPicPr>
          <p:cNvPr id="2331" name="Google Shape;2331;p40"/>
          <p:cNvPicPr preferRelativeResize="0"/>
          <p:nvPr/>
        </p:nvPicPr>
        <p:blipFill>
          <a:blip r:embed="rId4">
            <a:alphaModFix/>
          </a:blip>
          <a:stretch>
            <a:fillRect/>
          </a:stretch>
        </p:blipFill>
        <p:spPr>
          <a:xfrm>
            <a:off x="4435850" y="2793749"/>
            <a:ext cx="1860275" cy="930125"/>
          </a:xfrm>
          <a:prstGeom prst="rect">
            <a:avLst/>
          </a:prstGeom>
          <a:noFill/>
          <a:ln>
            <a:noFill/>
          </a:ln>
        </p:spPr>
      </p:pic>
      <p:cxnSp>
        <p:nvCxnSpPr>
          <p:cNvPr id="2332" name="Google Shape;2332;p40"/>
          <p:cNvCxnSpPr/>
          <p:nvPr/>
        </p:nvCxnSpPr>
        <p:spPr>
          <a:xfrm>
            <a:off x="1845025" y="1535075"/>
            <a:ext cx="782400" cy="524100"/>
          </a:xfrm>
          <a:prstGeom prst="curvedConnector3">
            <a:avLst>
              <a:gd fmla="val 81122" name="adj1"/>
            </a:avLst>
          </a:prstGeom>
          <a:noFill/>
          <a:ln cap="flat" cmpd="sng" w="38100">
            <a:solidFill>
              <a:schemeClr val="lt2"/>
            </a:solidFill>
            <a:prstDash val="solid"/>
            <a:round/>
            <a:headEnd len="med" w="med" type="none"/>
            <a:tailEnd len="med" w="med" type="triangle"/>
          </a:ln>
        </p:spPr>
      </p:cxnSp>
      <p:cxnSp>
        <p:nvCxnSpPr>
          <p:cNvPr id="2333" name="Google Shape;2333;p40"/>
          <p:cNvCxnSpPr/>
          <p:nvPr/>
        </p:nvCxnSpPr>
        <p:spPr>
          <a:xfrm>
            <a:off x="4163413" y="2258875"/>
            <a:ext cx="597000" cy="492900"/>
          </a:xfrm>
          <a:prstGeom prst="curvedConnector3">
            <a:avLst>
              <a:gd fmla="val 85297" name="adj1"/>
            </a:avLst>
          </a:prstGeom>
          <a:noFill/>
          <a:ln cap="flat" cmpd="sng" w="38100">
            <a:solidFill>
              <a:schemeClr val="lt2"/>
            </a:solidFill>
            <a:prstDash val="solid"/>
            <a:round/>
            <a:headEnd len="med" w="med" type="none"/>
            <a:tailEnd len="med" w="med" type="triangle"/>
          </a:ln>
        </p:spPr>
      </p:cxnSp>
      <p:sp>
        <p:nvSpPr>
          <p:cNvPr id="2334" name="Google Shape;2334;p40"/>
          <p:cNvSpPr txBox="1"/>
          <p:nvPr>
            <p:ph idx="3" type="subTitle"/>
          </p:nvPr>
        </p:nvSpPr>
        <p:spPr>
          <a:xfrm>
            <a:off x="-105475" y="350400"/>
            <a:ext cx="33387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Next Best Option</a:t>
            </a:r>
            <a:endParaRPr b="1" sz="1700"/>
          </a:p>
        </p:txBody>
      </p:sp>
      <p:sp>
        <p:nvSpPr>
          <p:cNvPr id="2335" name="Google Shape;2335;p40"/>
          <p:cNvSpPr txBox="1"/>
          <p:nvPr>
            <p:ph idx="3" type="subTitle"/>
          </p:nvPr>
        </p:nvSpPr>
        <p:spPr>
          <a:xfrm>
            <a:off x="-251375" y="2429112"/>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Pick Movie</a:t>
            </a:r>
            <a:endParaRPr/>
          </a:p>
        </p:txBody>
      </p:sp>
      <p:sp>
        <p:nvSpPr>
          <p:cNvPr id="2336" name="Google Shape;2336;p40"/>
          <p:cNvSpPr txBox="1"/>
          <p:nvPr>
            <p:ph idx="3" type="subTitle"/>
          </p:nvPr>
        </p:nvSpPr>
        <p:spPr>
          <a:xfrm>
            <a:off x="1992825" y="309268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Rate Movie</a:t>
            </a:r>
            <a:endParaRPr/>
          </a:p>
        </p:txBody>
      </p:sp>
      <p:sp>
        <p:nvSpPr>
          <p:cNvPr id="2337" name="Google Shape;2337;p40"/>
          <p:cNvSpPr txBox="1"/>
          <p:nvPr>
            <p:ph idx="3" type="subTitle"/>
          </p:nvPr>
        </p:nvSpPr>
        <p:spPr>
          <a:xfrm>
            <a:off x="4221213" y="3661662"/>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Based on Rating,</a:t>
            </a:r>
            <a:endParaRPr/>
          </a:p>
          <a:p>
            <a:pPr indent="0" lvl="0" marL="0" rtl="0" algn="ctr">
              <a:spcBef>
                <a:spcPts val="0"/>
              </a:spcBef>
              <a:spcAft>
                <a:spcPts val="0"/>
              </a:spcAft>
              <a:buNone/>
            </a:pPr>
            <a:r>
              <a:rPr lang="en"/>
              <a:t>Decide </a:t>
            </a:r>
            <a:r>
              <a:rPr lang="en">
                <a:solidFill>
                  <a:srgbClr val="008000"/>
                </a:solidFill>
              </a:rPr>
              <a:t>LIke</a:t>
            </a:r>
            <a:r>
              <a:rPr lang="en"/>
              <a:t>/ </a:t>
            </a:r>
            <a:r>
              <a:rPr lang="en">
                <a:solidFill>
                  <a:srgbClr val="FF0000"/>
                </a:solidFill>
              </a:rPr>
              <a:t>Dislike</a:t>
            </a:r>
            <a:endParaRPr>
              <a:solidFill>
                <a:srgbClr val="FF0000"/>
              </a:solidFill>
            </a:endParaRPr>
          </a:p>
        </p:txBody>
      </p:sp>
      <p:pic>
        <p:nvPicPr>
          <p:cNvPr id="2338" name="Google Shape;2338;p40"/>
          <p:cNvPicPr preferRelativeResize="0"/>
          <p:nvPr/>
        </p:nvPicPr>
        <p:blipFill>
          <a:blip r:embed="rId5">
            <a:alphaModFix/>
          </a:blip>
          <a:stretch>
            <a:fillRect/>
          </a:stretch>
        </p:blipFill>
        <p:spPr>
          <a:xfrm>
            <a:off x="2082587" y="2118088"/>
            <a:ext cx="2048925" cy="1031797"/>
          </a:xfrm>
          <a:prstGeom prst="rect">
            <a:avLst/>
          </a:prstGeom>
          <a:noFill/>
          <a:ln>
            <a:noFill/>
          </a:ln>
        </p:spPr>
      </p:pic>
      <p:pic>
        <p:nvPicPr>
          <p:cNvPr id="2339" name="Google Shape;2339;p40"/>
          <p:cNvPicPr preferRelativeResize="0"/>
          <p:nvPr/>
        </p:nvPicPr>
        <p:blipFill>
          <a:blip r:embed="rId6">
            <a:alphaModFix/>
          </a:blip>
          <a:stretch>
            <a:fillRect/>
          </a:stretch>
        </p:blipFill>
        <p:spPr>
          <a:xfrm>
            <a:off x="7040824" y="2008412"/>
            <a:ext cx="1453525" cy="1682753"/>
          </a:xfrm>
          <a:prstGeom prst="rect">
            <a:avLst/>
          </a:prstGeom>
          <a:noFill/>
          <a:ln>
            <a:noFill/>
          </a:ln>
        </p:spPr>
      </p:pic>
      <p:cxnSp>
        <p:nvCxnSpPr>
          <p:cNvPr id="2340" name="Google Shape;2340;p40"/>
          <p:cNvCxnSpPr/>
          <p:nvPr/>
        </p:nvCxnSpPr>
        <p:spPr>
          <a:xfrm flipH="1" rot="10800000">
            <a:off x="5859825" y="2332325"/>
            <a:ext cx="1129200" cy="376200"/>
          </a:xfrm>
          <a:prstGeom prst="curvedConnector3">
            <a:avLst>
              <a:gd fmla="val 7191" name="adj1"/>
            </a:avLst>
          </a:prstGeom>
          <a:noFill/>
          <a:ln cap="flat" cmpd="sng" w="38100">
            <a:solidFill>
              <a:srgbClr val="FF9900"/>
            </a:solidFill>
            <a:prstDash val="solid"/>
            <a:round/>
            <a:headEnd len="med" w="med" type="none"/>
            <a:tailEnd len="med" w="med" type="triangle"/>
          </a:ln>
        </p:spPr>
      </p:cxnSp>
      <p:sp>
        <p:nvSpPr>
          <p:cNvPr id="2341" name="Google Shape;2341;p40"/>
          <p:cNvSpPr txBox="1"/>
          <p:nvPr>
            <p:ph idx="3" type="subTitle"/>
          </p:nvPr>
        </p:nvSpPr>
        <p:spPr>
          <a:xfrm>
            <a:off x="5175088" y="1904100"/>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 Movie</a:t>
            </a:r>
            <a:endParaRPr>
              <a:solidFill>
                <a:srgbClr val="FF0000"/>
              </a:solidFill>
            </a:endParaRPr>
          </a:p>
        </p:txBody>
      </p:sp>
      <p:cxnSp>
        <p:nvCxnSpPr>
          <p:cNvPr id="2342" name="Google Shape;2342;p40"/>
          <p:cNvCxnSpPr/>
          <p:nvPr/>
        </p:nvCxnSpPr>
        <p:spPr>
          <a:xfrm flipH="1" rot="10800000">
            <a:off x="941575" y="1203088"/>
            <a:ext cx="5951400" cy="3000"/>
          </a:xfrm>
          <a:prstGeom prst="straightConnector1">
            <a:avLst/>
          </a:prstGeom>
          <a:noFill/>
          <a:ln cap="flat" cmpd="sng" w="38100">
            <a:solidFill>
              <a:srgbClr val="999999"/>
            </a:solidFill>
            <a:prstDash val="solid"/>
            <a:round/>
            <a:headEnd len="med" w="med" type="none"/>
            <a:tailEnd len="med" w="med" type="triangle"/>
          </a:ln>
        </p:spPr>
      </p:cxnSp>
      <p:sp>
        <p:nvSpPr>
          <p:cNvPr id="2343" name="Google Shape;2343;p40"/>
          <p:cNvSpPr txBox="1"/>
          <p:nvPr>
            <p:ph idx="3" type="subTitle"/>
          </p:nvPr>
        </p:nvSpPr>
        <p:spPr>
          <a:xfrm>
            <a:off x="2948475" y="817012"/>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Time</a:t>
            </a:r>
            <a:endParaRPr b="1"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grpSp>
        <p:nvGrpSpPr>
          <p:cNvPr id="2348" name="Google Shape;2348;p41"/>
          <p:cNvGrpSpPr/>
          <p:nvPr/>
        </p:nvGrpSpPr>
        <p:grpSpPr>
          <a:xfrm rot="-270074">
            <a:off x="7520601" y="3713015"/>
            <a:ext cx="1358577" cy="1259963"/>
            <a:chOff x="-2401400" y="2614784"/>
            <a:chExt cx="2401395" cy="2227841"/>
          </a:xfrm>
        </p:grpSpPr>
        <p:sp>
          <p:nvSpPr>
            <p:cNvPr id="2349" name="Google Shape;2349;p41"/>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1"/>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1"/>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1"/>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1"/>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1"/>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1"/>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1"/>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1"/>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1"/>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1"/>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1"/>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1"/>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1"/>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1"/>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1"/>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1"/>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1"/>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1"/>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1"/>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1"/>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1"/>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1"/>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1"/>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1"/>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1"/>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1"/>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1"/>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1"/>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41"/>
          <p:cNvGrpSpPr/>
          <p:nvPr/>
        </p:nvGrpSpPr>
        <p:grpSpPr>
          <a:xfrm rot="-1936839">
            <a:off x="228234" y="3876612"/>
            <a:ext cx="1098574" cy="932746"/>
            <a:chOff x="8039217" y="153473"/>
            <a:chExt cx="898762" cy="763062"/>
          </a:xfrm>
        </p:grpSpPr>
        <p:sp>
          <p:nvSpPr>
            <p:cNvPr id="2381" name="Google Shape;2381;p41"/>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1"/>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1"/>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1"/>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1"/>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1"/>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1"/>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1"/>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1"/>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1"/>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1"/>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1"/>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1"/>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41"/>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5" name="Google Shape;2395;p41"/>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6" name="Google Shape;2396;p41"/>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7" name="Google Shape;2397;p41"/>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8" name="Google Shape;2398;p41"/>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9" name="Google Shape;2399;p41"/>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0" name="Google Shape;2400;p41"/>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401" name="Google Shape;2401;p41"/>
          <p:cNvGrpSpPr/>
          <p:nvPr/>
        </p:nvGrpSpPr>
        <p:grpSpPr>
          <a:xfrm rot="452190">
            <a:off x="7179462" y="284180"/>
            <a:ext cx="1880150" cy="1410744"/>
            <a:chOff x="6833425" y="231725"/>
            <a:chExt cx="1950919" cy="1463845"/>
          </a:xfrm>
        </p:grpSpPr>
        <p:sp>
          <p:nvSpPr>
            <p:cNvPr id="2402" name="Google Shape;2402;p41"/>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1"/>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1"/>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1"/>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1"/>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1"/>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1"/>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1"/>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1"/>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1"/>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1"/>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1"/>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1"/>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1"/>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1"/>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1"/>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1"/>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1"/>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1"/>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1"/>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1"/>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1"/>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1"/>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1"/>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1"/>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1"/>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1"/>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1"/>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1"/>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1"/>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1"/>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1"/>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1"/>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1"/>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1"/>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1"/>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1"/>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1"/>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1"/>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1"/>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1"/>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1"/>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1"/>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1"/>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1"/>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1"/>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1"/>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9" name="Google Shape;2449;p41"/>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0" name="Google Shape;2450;p41"/>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1" name="Google Shape;245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solidFill>
                <a:schemeClr val="lt1"/>
              </a:solidFill>
            </a:endParaRPr>
          </a:p>
        </p:txBody>
      </p:sp>
      <p:pic>
        <p:nvPicPr>
          <p:cNvPr id="2452" name="Google Shape;2452;p41"/>
          <p:cNvPicPr preferRelativeResize="0"/>
          <p:nvPr/>
        </p:nvPicPr>
        <p:blipFill>
          <a:blip r:embed="rId3">
            <a:alphaModFix/>
          </a:blip>
          <a:stretch>
            <a:fillRect/>
          </a:stretch>
        </p:blipFill>
        <p:spPr>
          <a:xfrm>
            <a:off x="720000" y="1225625"/>
            <a:ext cx="2383450" cy="1689248"/>
          </a:xfrm>
          <a:prstGeom prst="rect">
            <a:avLst/>
          </a:prstGeom>
          <a:noFill/>
          <a:ln>
            <a:noFill/>
          </a:ln>
        </p:spPr>
      </p:pic>
      <p:pic>
        <p:nvPicPr>
          <p:cNvPr id="2453" name="Google Shape;2453;p41"/>
          <p:cNvPicPr preferRelativeResize="0"/>
          <p:nvPr/>
        </p:nvPicPr>
        <p:blipFill>
          <a:blip r:embed="rId4">
            <a:alphaModFix/>
          </a:blip>
          <a:stretch>
            <a:fillRect/>
          </a:stretch>
        </p:blipFill>
        <p:spPr>
          <a:xfrm>
            <a:off x="4182513" y="1142463"/>
            <a:ext cx="2962275" cy="1466850"/>
          </a:xfrm>
          <a:prstGeom prst="rect">
            <a:avLst/>
          </a:prstGeom>
          <a:noFill/>
          <a:ln>
            <a:noFill/>
          </a:ln>
        </p:spPr>
      </p:pic>
      <p:cxnSp>
        <p:nvCxnSpPr>
          <p:cNvPr id="2454" name="Google Shape;2454;p41"/>
          <p:cNvCxnSpPr/>
          <p:nvPr/>
        </p:nvCxnSpPr>
        <p:spPr>
          <a:xfrm>
            <a:off x="3207075" y="1979213"/>
            <a:ext cx="871800" cy="0"/>
          </a:xfrm>
          <a:prstGeom prst="straightConnector1">
            <a:avLst/>
          </a:prstGeom>
          <a:noFill/>
          <a:ln cap="flat" cmpd="sng" w="38100">
            <a:solidFill>
              <a:schemeClr val="lt2"/>
            </a:solidFill>
            <a:prstDash val="solid"/>
            <a:round/>
            <a:headEnd len="med" w="med" type="none"/>
            <a:tailEnd len="med" w="med" type="triangle"/>
          </a:ln>
        </p:spPr>
      </p:cxnSp>
      <p:sp>
        <p:nvSpPr>
          <p:cNvPr id="2455" name="Google Shape;2455;p41"/>
          <p:cNvSpPr txBox="1"/>
          <p:nvPr>
            <p:ph idx="3" type="subTitle"/>
          </p:nvPr>
        </p:nvSpPr>
        <p:spPr>
          <a:xfrm>
            <a:off x="797525" y="2858662"/>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Mean Rating ~ 3.5</a:t>
            </a:r>
            <a:endParaRPr/>
          </a:p>
        </p:txBody>
      </p:sp>
      <p:sp>
        <p:nvSpPr>
          <p:cNvPr id="2456" name="Google Shape;2456;p41"/>
          <p:cNvSpPr txBox="1"/>
          <p:nvPr>
            <p:ph idx="3" type="subTitle"/>
          </p:nvPr>
        </p:nvSpPr>
        <p:spPr>
          <a:xfrm>
            <a:off x="4760200" y="257933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Like Movie &gt;= 4.0 Rating</a:t>
            </a:r>
            <a:endParaRPr/>
          </a:p>
        </p:txBody>
      </p:sp>
      <p:pic>
        <p:nvPicPr>
          <p:cNvPr id="2457" name="Google Shape;2457;p41"/>
          <p:cNvPicPr preferRelativeResize="0"/>
          <p:nvPr/>
        </p:nvPicPr>
        <p:blipFill>
          <a:blip r:embed="rId5">
            <a:alphaModFix/>
          </a:blip>
          <a:stretch>
            <a:fillRect/>
          </a:stretch>
        </p:blipFill>
        <p:spPr>
          <a:xfrm>
            <a:off x="1700213" y="3495688"/>
            <a:ext cx="5743575" cy="1495425"/>
          </a:xfrm>
          <a:prstGeom prst="rect">
            <a:avLst/>
          </a:prstGeom>
          <a:noFill/>
          <a:ln>
            <a:noFill/>
          </a:ln>
        </p:spPr>
      </p:pic>
      <p:cxnSp>
        <p:nvCxnSpPr>
          <p:cNvPr id="2458" name="Google Shape;2458;p41"/>
          <p:cNvCxnSpPr/>
          <p:nvPr/>
        </p:nvCxnSpPr>
        <p:spPr>
          <a:xfrm>
            <a:off x="4848775" y="2642100"/>
            <a:ext cx="15000" cy="720900"/>
          </a:xfrm>
          <a:prstGeom prst="straightConnector1">
            <a:avLst/>
          </a:prstGeom>
          <a:noFill/>
          <a:ln cap="flat" cmpd="sng" w="38100">
            <a:solidFill>
              <a:schemeClr val="lt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grpSp>
        <p:nvGrpSpPr>
          <p:cNvPr id="2463" name="Google Shape;2463;p42"/>
          <p:cNvGrpSpPr/>
          <p:nvPr/>
        </p:nvGrpSpPr>
        <p:grpSpPr>
          <a:xfrm rot="-270074">
            <a:off x="7520601" y="3713015"/>
            <a:ext cx="1358577" cy="1259963"/>
            <a:chOff x="-2401400" y="2614784"/>
            <a:chExt cx="2401395" cy="2227841"/>
          </a:xfrm>
        </p:grpSpPr>
        <p:sp>
          <p:nvSpPr>
            <p:cNvPr id="2464" name="Google Shape;2464;p42"/>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2"/>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2"/>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2"/>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2"/>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2"/>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2"/>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2"/>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2"/>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2"/>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2"/>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2"/>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2"/>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2"/>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2"/>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2"/>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2"/>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2"/>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2"/>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2"/>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2"/>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2"/>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2"/>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2"/>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2"/>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2"/>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2"/>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2"/>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2"/>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2"/>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2"/>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42"/>
          <p:cNvGrpSpPr/>
          <p:nvPr/>
        </p:nvGrpSpPr>
        <p:grpSpPr>
          <a:xfrm rot="-1936839">
            <a:off x="228234" y="3876612"/>
            <a:ext cx="1098574" cy="932746"/>
            <a:chOff x="8039217" y="153473"/>
            <a:chExt cx="898762" cy="763062"/>
          </a:xfrm>
        </p:grpSpPr>
        <p:sp>
          <p:nvSpPr>
            <p:cNvPr id="2496" name="Google Shape;2496;p4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42"/>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0" name="Google Shape;2510;p42"/>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1" name="Google Shape;2511;p42"/>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2" name="Google Shape;2512;p42"/>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3" name="Google Shape;2513;p42"/>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4" name="Google Shape;2514;p42"/>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5" name="Google Shape;2515;p42"/>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16" name="Google Shape;2516;p42"/>
          <p:cNvGrpSpPr/>
          <p:nvPr/>
        </p:nvGrpSpPr>
        <p:grpSpPr>
          <a:xfrm rot="452190">
            <a:off x="7179462" y="284180"/>
            <a:ext cx="1880150" cy="1410744"/>
            <a:chOff x="6833425" y="231725"/>
            <a:chExt cx="1950919" cy="1463845"/>
          </a:xfrm>
        </p:grpSpPr>
        <p:sp>
          <p:nvSpPr>
            <p:cNvPr id="2517" name="Google Shape;2517;p42"/>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2"/>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2"/>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2"/>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2"/>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2"/>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2"/>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2"/>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2"/>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2"/>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2"/>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2"/>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2"/>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2"/>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2"/>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2"/>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2"/>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2"/>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2"/>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2"/>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2"/>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2"/>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2"/>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2"/>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2"/>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2"/>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2"/>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2"/>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2"/>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2"/>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2"/>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2"/>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2"/>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2"/>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2"/>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2"/>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2"/>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2"/>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2"/>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2"/>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2"/>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2"/>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2"/>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2"/>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2"/>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2"/>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2"/>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4" name="Google Shape;2564;p42"/>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5" name="Google Shape;2565;p42"/>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6" name="Google Shape;2566;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solidFill>
                <a:schemeClr val="lt1"/>
              </a:solidFill>
            </a:endParaRPr>
          </a:p>
        </p:txBody>
      </p:sp>
      <p:pic>
        <p:nvPicPr>
          <p:cNvPr id="2567" name="Google Shape;2567;p42"/>
          <p:cNvPicPr preferRelativeResize="0"/>
          <p:nvPr/>
        </p:nvPicPr>
        <p:blipFill>
          <a:blip r:embed="rId3">
            <a:alphaModFix/>
          </a:blip>
          <a:stretch>
            <a:fillRect/>
          </a:stretch>
        </p:blipFill>
        <p:spPr>
          <a:xfrm>
            <a:off x="278575" y="1471750"/>
            <a:ext cx="4333550" cy="1128283"/>
          </a:xfrm>
          <a:prstGeom prst="rect">
            <a:avLst/>
          </a:prstGeom>
          <a:noFill/>
          <a:ln>
            <a:noFill/>
          </a:ln>
        </p:spPr>
      </p:pic>
      <p:pic>
        <p:nvPicPr>
          <p:cNvPr id="2568" name="Google Shape;2568;p42"/>
          <p:cNvPicPr preferRelativeResize="0"/>
          <p:nvPr/>
        </p:nvPicPr>
        <p:blipFill>
          <a:blip r:embed="rId4">
            <a:alphaModFix/>
          </a:blip>
          <a:stretch>
            <a:fillRect/>
          </a:stretch>
        </p:blipFill>
        <p:spPr>
          <a:xfrm>
            <a:off x="4138550" y="2812775"/>
            <a:ext cx="3225360" cy="1645150"/>
          </a:xfrm>
          <a:prstGeom prst="rect">
            <a:avLst/>
          </a:prstGeom>
          <a:noFill/>
          <a:ln>
            <a:noFill/>
          </a:ln>
        </p:spPr>
      </p:pic>
      <p:sp>
        <p:nvSpPr>
          <p:cNvPr id="2569" name="Google Shape;2569;p42"/>
          <p:cNvSpPr/>
          <p:nvPr/>
        </p:nvSpPr>
        <p:spPr>
          <a:xfrm>
            <a:off x="1830275" y="1660525"/>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0" name="Google Shape;2570;p42"/>
          <p:cNvSpPr/>
          <p:nvPr/>
        </p:nvSpPr>
        <p:spPr>
          <a:xfrm>
            <a:off x="2661650" y="1660525"/>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1" name="Google Shape;2571;p42"/>
          <p:cNvSpPr/>
          <p:nvPr/>
        </p:nvSpPr>
        <p:spPr>
          <a:xfrm>
            <a:off x="667275" y="1835150"/>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2" name="Google Shape;2572;p42"/>
          <p:cNvSpPr/>
          <p:nvPr/>
        </p:nvSpPr>
        <p:spPr>
          <a:xfrm>
            <a:off x="617875" y="2029675"/>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3" name="Google Shape;2573;p42"/>
          <p:cNvSpPr/>
          <p:nvPr/>
        </p:nvSpPr>
        <p:spPr>
          <a:xfrm>
            <a:off x="720000" y="2224200"/>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4" name="Google Shape;2574;p42"/>
          <p:cNvSpPr/>
          <p:nvPr/>
        </p:nvSpPr>
        <p:spPr>
          <a:xfrm>
            <a:off x="617875" y="2418725"/>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5" name="Google Shape;2575;p42"/>
          <p:cNvSpPr/>
          <p:nvPr/>
        </p:nvSpPr>
        <p:spPr>
          <a:xfrm>
            <a:off x="2661650" y="1835150"/>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6" name="Google Shape;2576;p42"/>
          <p:cNvSpPr/>
          <p:nvPr/>
        </p:nvSpPr>
        <p:spPr>
          <a:xfrm>
            <a:off x="2632125" y="2029675"/>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7" name="Google Shape;2577;p42"/>
          <p:cNvSpPr/>
          <p:nvPr/>
        </p:nvSpPr>
        <p:spPr>
          <a:xfrm>
            <a:off x="2695950" y="2224200"/>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8" name="Google Shape;2578;p42"/>
          <p:cNvSpPr/>
          <p:nvPr/>
        </p:nvSpPr>
        <p:spPr>
          <a:xfrm>
            <a:off x="2661650" y="2418725"/>
            <a:ext cx="220500" cy="151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79" name="Google Shape;2579;p42"/>
          <p:cNvCxnSpPr/>
          <p:nvPr/>
        </p:nvCxnSpPr>
        <p:spPr>
          <a:xfrm flipH="1" rot="-5400000">
            <a:off x="3119988" y="2906975"/>
            <a:ext cx="804600" cy="428100"/>
          </a:xfrm>
          <a:prstGeom prst="curvedConnector3">
            <a:avLst>
              <a:gd fmla="val 79453" name="adj1"/>
            </a:avLst>
          </a:prstGeom>
          <a:noFill/>
          <a:ln cap="flat" cmpd="sng" w="38100">
            <a:solidFill>
              <a:schemeClr val="lt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grpSp>
        <p:nvGrpSpPr>
          <p:cNvPr id="2584" name="Google Shape;2584;p43"/>
          <p:cNvGrpSpPr/>
          <p:nvPr/>
        </p:nvGrpSpPr>
        <p:grpSpPr>
          <a:xfrm rot="-270074">
            <a:off x="7520601" y="3713015"/>
            <a:ext cx="1358577" cy="1259963"/>
            <a:chOff x="-2401400" y="2614784"/>
            <a:chExt cx="2401395" cy="2227841"/>
          </a:xfrm>
        </p:grpSpPr>
        <p:sp>
          <p:nvSpPr>
            <p:cNvPr id="2585" name="Google Shape;2585;p43"/>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3"/>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3"/>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3"/>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3"/>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3"/>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3"/>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3"/>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3"/>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3"/>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3"/>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3"/>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3"/>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3"/>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3"/>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3"/>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3"/>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3"/>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3"/>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3"/>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3"/>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3"/>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3"/>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3"/>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3"/>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3"/>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3"/>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3"/>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3"/>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3"/>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3"/>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43"/>
          <p:cNvGrpSpPr/>
          <p:nvPr/>
        </p:nvGrpSpPr>
        <p:grpSpPr>
          <a:xfrm rot="-1936839">
            <a:off x="228234" y="3876612"/>
            <a:ext cx="1098574" cy="932746"/>
            <a:chOff x="8039217" y="153473"/>
            <a:chExt cx="898762" cy="763062"/>
          </a:xfrm>
        </p:grpSpPr>
        <p:sp>
          <p:nvSpPr>
            <p:cNvPr id="2617" name="Google Shape;2617;p43"/>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3"/>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3"/>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3"/>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3"/>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3"/>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3"/>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3"/>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3"/>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3"/>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3"/>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3"/>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3"/>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43"/>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1" name="Google Shape;2631;p43"/>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2" name="Google Shape;2632;p43"/>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3" name="Google Shape;2633;p43"/>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4" name="Google Shape;2634;p43"/>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5" name="Google Shape;2635;p43"/>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6" name="Google Shape;2636;p43"/>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637" name="Google Shape;2637;p43"/>
          <p:cNvGrpSpPr/>
          <p:nvPr/>
        </p:nvGrpSpPr>
        <p:grpSpPr>
          <a:xfrm rot="452190">
            <a:off x="7179462" y="284180"/>
            <a:ext cx="1880150" cy="1410744"/>
            <a:chOff x="6833425" y="231725"/>
            <a:chExt cx="1950919" cy="1463845"/>
          </a:xfrm>
        </p:grpSpPr>
        <p:sp>
          <p:nvSpPr>
            <p:cNvPr id="2638" name="Google Shape;2638;p43"/>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3"/>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3"/>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3"/>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3"/>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3"/>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3"/>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3"/>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3"/>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3"/>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3"/>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3"/>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3"/>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3"/>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3"/>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3"/>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3"/>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3"/>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3"/>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3"/>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3"/>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3"/>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3"/>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3"/>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3"/>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3"/>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3"/>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3"/>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3"/>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3"/>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3"/>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3"/>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3"/>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3"/>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3"/>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3"/>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3"/>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3"/>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3"/>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3"/>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3"/>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3"/>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3"/>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3"/>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3"/>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3"/>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3"/>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5" name="Google Shape;2685;p43"/>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6" name="Google Shape;2686;p43"/>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7" name="Google Shape;268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solidFill>
                <a:schemeClr val="lt1"/>
              </a:solidFill>
            </a:endParaRPr>
          </a:p>
        </p:txBody>
      </p:sp>
      <p:pic>
        <p:nvPicPr>
          <p:cNvPr id="2688" name="Google Shape;2688;p43"/>
          <p:cNvPicPr preferRelativeResize="0"/>
          <p:nvPr/>
        </p:nvPicPr>
        <p:blipFill>
          <a:blip r:embed="rId3">
            <a:alphaModFix/>
          </a:blip>
          <a:stretch>
            <a:fillRect/>
          </a:stretch>
        </p:blipFill>
        <p:spPr>
          <a:xfrm>
            <a:off x="627050" y="2356600"/>
            <a:ext cx="3402688" cy="680538"/>
          </a:xfrm>
          <a:prstGeom prst="rect">
            <a:avLst/>
          </a:prstGeom>
          <a:noFill/>
          <a:ln>
            <a:noFill/>
          </a:ln>
        </p:spPr>
      </p:pic>
      <p:pic>
        <p:nvPicPr>
          <p:cNvPr id="2689" name="Google Shape;2689;p43"/>
          <p:cNvPicPr preferRelativeResize="0"/>
          <p:nvPr/>
        </p:nvPicPr>
        <p:blipFill>
          <a:blip r:embed="rId4">
            <a:alphaModFix/>
          </a:blip>
          <a:stretch>
            <a:fillRect/>
          </a:stretch>
        </p:blipFill>
        <p:spPr>
          <a:xfrm>
            <a:off x="4768663" y="2346350"/>
            <a:ext cx="3381375" cy="781050"/>
          </a:xfrm>
          <a:prstGeom prst="rect">
            <a:avLst/>
          </a:prstGeom>
          <a:noFill/>
          <a:ln>
            <a:noFill/>
          </a:ln>
        </p:spPr>
      </p:pic>
      <p:sp>
        <p:nvSpPr>
          <p:cNvPr id="2690" name="Google Shape;2690;p43"/>
          <p:cNvSpPr txBox="1"/>
          <p:nvPr>
            <p:ph idx="3" type="subTitle"/>
          </p:nvPr>
        </p:nvSpPr>
        <p:spPr>
          <a:xfrm>
            <a:off x="906300" y="190093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Movie </a:t>
            </a:r>
            <a:r>
              <a:rPr b="1" lang="en"/>
              <a:t>Description </a:t>
            </a:r>
            <a:r>
              <a:rPr lang="en"/>
              <a:t>CBF</a:t>
            </a:r>
            <a:endParaRPr/>
          </a:p>
        </p:txBody>
      </p:sp>
      <p:sp>
        <p:nvSpPr>
          <p:cNvPr id="2691" name="Google Shape;2691;p43"/>
          <p:cNvSpPr txBox="1"/>
          <p:nvPr>
            <p:ph idx="3" type="subTitle"/>
          </p:nvPr>
        </p:nvSpPr>
        <p:spPr>
          <a:xfrm>
            <a:off x="5147325" y="188468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Movie </a:t>
            </a:r>
            <a:r>
              <a:rPr b="1" lang="en"/>
              <a:t>Information </a:t>
            </a:r>
            <a:r>
              <a:rPr lang="en"/>
              <a:t>CBF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665" name="Google Shape;665;p26"/>
          <p:cNvGrpSpPr/>
          <p:nvPr/>
        </p:nvGrpSpPr>
        <p:grpSpPr>
          <a:xfrm rot="1028086">
            <a:off x="7735261" y="3893910"/>
            <a:ext cx="1155832" cy="1085718"/>
            <a:chOff x="220838" y="-10150"/>
            <a:chExt cx="1417700" cy="1331700"/>
          </a:xfrm>
        </p:grpSpPr>
        <p:sp>
          <p:nvSpPr>
            <p:cNvPr id="666" name="Google Shape;666;p26"/>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26"/>
          <p:cNvSpPr txBox="1"/>
          <p:nvPr>
            <p:ph idx="1" type="subTitle"/>
          </p:nvPr>
        </p:nvSpPr>
        <p:spPr>
          <a:xfrm>
            <a:off x="1529063" y="1939465"/>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Overview</a:t>
            </a:r>
            <a:endParaRPr sz="1400"/>
          </a:p>
        </p:txBody>
      </p:sp>
      <p:sp>
        <p:nvSpPr>
          <p:cNvPr id="713" name="Google Shape;713;p26"/>
          <p:cNvSpPr txBox="1"/>
          <p:nvPr>
            <p:ph idx="4" type="subTitle"/>
          </p:nvPr>
        </p:nvSpPr>
        <p:spPr>
          <a:xfrm>
            <a:off x="3647129" y="1939465"/>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Preprocessing</a:t>
            </a:r>
            <a:endParaRPr sz="1400"/>
          </a:p>
        </p:txBody>
      </p:sp>
      <p:sp>
        <p:nvSpPr>
          <p:cNvPr id="714" name="Google Shape;714;p26"/>
          <p:cNvSpPr txBox="1"/>
          <p:nvPr>
            <p:ph idx="5" type="subTitle"/>
          </p:nvPr>
        </p:nvSpPr>
        <p:spPr>
          <a:xfrm>
            <a:off x="5765195" y="1939465"/>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Demographic Filtering</a:t>
            </a:r>
            <a:endParaRPr sz="1400"/>
          </a:p>
        </p:txBody>
      </p:sp>
      <p:sp>
        <p:nvSpPr>
          <p:cNvPr id="715" name="Google Shape;715;p26"/>
          <p:cNvSpPr txBox="1"/>
          <p:nvPr>
            <p:ph type="title"/>
          </p:nvPr>
        </p:nvSpPr>
        <p:spPr>
          <a:xfrm>
            <a:off x="1845753" y="1412675"/>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16" name="Google Shape;716;p26"/>
          <p:cNvSpPr txBox="1"/>
          <p:nvPr>
            <p:ph idx="2" type="title"/>
          </p:nvPr>
        </p:nvSpPr>
        <p:spPr>
          <a:xfrm>
            <a:off x="3963820" y="1412675"/>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17" name="Google Shape;717;p26"/>
          <p:cNvSpPr txBox="1"/>
          <p:nvPr>
            <p:ph idx="3" type="title"/>
          </p:nvPr>
        </p:nvSpPr>
        <p:spPr>
          <a:xfrm>
            <a:off x="6081886" y="1412675"/>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18" name="Google Shape;718;p26"/>
          <p:cNvGrpSpPr/>
          <p:nvPr/>
        </p:nvGrpSpPr>
        <p:grpSpPr>
          <a:xfrm rot="-611180">
            <a:off x="203878" y="3939646"/>
            <a:ext cx="1253041" cy="994265"/>
            <a:chOff x="1291550" y="1421925"/>
            <a:chExt cx="1399875" cy="1110775"/>
          </a:xfrm>
        </p:grpSpPr>
        <p:sp>
          <p:nvSpPr>
            <p:cNvPr id="719" name="Google Shape;719;p26"/>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26"/>
          <p:cNvGrpSpPr/>
          <p:nvPr/>
        </p:nvGrpSpPr>
        <p:grpSpPr>
          <a:xfrm rot="411809">
            <a:off x="7130959" y="121184"/>
            <a:ext cx="1817755" cy="1541152"/>
            <a:chOff x="50279" y="3561268"/>
            <a:chExt cx="1817816" cy="1541204"/>
          </a:xfrm>
        </p:grpSpPr>
        <p:sp>
          <p:nvSpPr>
            <p:cNvPr id="738" name="Google Shape;738;p26"/>
            <p:cNvSpPr/>
            <p:nvPr/>
          </p:nvSpPr>
          <p:spPr>
            <a:xfrm rot="-573985">
              <a:off x="146070" y="3687439"/>
              <a:ext cx="1626235" cy="1288863"/>
            </a:xfrm>
            <a:custGeom>
              <a:rect b="b" l="l" r="r" t="t"/>
              <a:pathLst>
                <a:path extrusionOk="0" h="44858" w="5660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rot="-573985">
              <a:off x="199583" y="3735440"/>
              <a:ext cx="1537797" cy="1202954"/>
            </a:xfrm>
            <a:custGeom>
              <a:rect b="b" l="l" r="r" t="t"/>
              <a:pathLst>
                <a:path extrusionOk="0" h="41868" w="53522">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rot="-573985">
              <a:off x="1290286" y="3940612"/>
              <a:ext cx="251233" cy="225144"/>
            </a:xfrm>
            <a:custGeom>
              <a:rect b="b" l="l" r="r" t="t"/>
              <a:pathLst>
                <a:path extrusionOk="0" h="7836" w="8744">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rot="-573985">
              <a:off x="339051" y="3954906"/>
              <a:ext cx="244452" cy="225058"/>
            </a:xfrm>
            <a:custGeom>
              <a:rect b="b" l="l" r="r" t="t"/>
              <a:pathLst>
                <a:path extrusionOk="0" h="7833" w="8508">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rot="-573985">
              <a:off x="726635" y="4645770"/>
              <a:ext cx="257181" cy="225173"/>
            </a:xfrm>
            <a:custGeom>
              <a:rect b="b" l="l" r="r" t="t"/>
              <a:pathLst>
                <a:path extrusionOk="0" h="7837" w="8951">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rot="-573985">
              <a:off x="300130" y="3886666"/>
              <a:ext cx="889861" cy="569987"/>
            </a:xfrm>
            <a:custGeom>
              <a:rect b="b" l="l" r="r" t="t"/>
              <a:pathLst>
                <a:path extrusionOk="0" h="19838" w="30971">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rot="-573985">
              <a:off x="389165" y="3890201"/>
              <a:ext cx="624520" cy="577486"/>
            </a:xfrm>
            <a:custGeom>
              <a:rect b="b" l="l" r="r" t="t"/>
              <a:pathLst>
                <a:path extrusionOk="0" h="20099" w="21736">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rot="-573985">
              <a:off x="351303" y="3959900"/>
              <a:ext cx="591162" cy="460776"/>
            </a:xfrm>
            <a:custGeom>
              <a:rect b="b" l="l" r="r" t="t"/>
              <a:pathLst>
                <a:path extrusionOk="0" h="16037" w="20575">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rot="-573985">
              <a:off x="453207" y="4209101"/>
              <a:ext cx="40167" cy="55137"/>
            </a:xfrm>
            <a:custGeom>
              <a:rect b="b" l="l" r="r" t="t"/>
              <a:pathLst>
                <a:path extrusionOk="0" h="1919" w="1398">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rot="-573985">
              <a:off x="504718" y="4195128"/>
              <a:ext cx="20946" cy="49764"/>
            </a:xfrm>
            <a:custGeom>
              <a:rect b="b" l="l" r="r" t="t"/>
              <a:pathLst>
                <a:path extrusionOk="0" h="1732" w="729">
                  <a:moveTo>
                    <a:pt x="178" y="0"/>
                  </a:moveTo>
                  <a:lnTo>
                    <a:pt x="1" y="59"/>
                  </a:lnTo>
                  <a:lnTo>
                    <a:pt x="551" y="1731"/>
                  </a:lnTo>
                  <a:lnTo>
                    <a:pt x="728" y="1672"/>
                  </a:lnTo>
                  <a:lnTo>
                    <a:pt x="1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rot="-573985">
              <a:off x="527880" y="4171984"/>
              <a:ext cx="53413" cy="51833"/>
            </a:xfrm>
            <a:custGeom>
              <a:rect b="b" l="l" r="r" t="t"/>
              <a:pathLst>
                <a:path extrusionOk="0" h="1804" w="1859">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73985">
              <a:off x="581118" y="4139798"/>
              <a:ext cx="56545" cy="61056"/>
            </a:xfrm>
            <a:custGeom>
              <a:rect b="b" l="l" r="r" t="t"/>
              <a:pathLst>
                <a:path extrusionOk="0" h="2125" w="1968">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73985">
              <a:off x="633158" y="4114949"/>
              <a:ext cx="49764" cy="58815"/>
            </a:xfrm>
            <a:custGeom>
              <a:rect b="b" l="l" r="r" t="t"/>
              <a:pathLst>
                <a:path extrusionOk="0" h="2047" w="1732">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73985">
              <a:off x="674382" y="4091572"/>
              <a:ext cx="40455" cy="55137"/>
            </a:xfrm>
            <a:custGeom>
              <a:rect b="b" l="l" r="r" t="t"/>
              <a:pathLst>
                <a:path extrusionOk="0" h="1919" w="1408">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73985">
              <a:off x="722931" y="4071340"/>
              <a:ext cx="46661" cy="52321"/>
            </a:xfrm>
            <a:custGeom>
              <a:rect b="b" l="l" r="r" t="t"/>
              <a:pathLst>
                <a:path extrusionOk="0" h="1821" w="1624">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73985">
              <a:off x="507566" y="4272369"/>
              <a:ext cx="65567" cy="64733"/>
            </a:xfrm>
            <a:custGeom>
              <a:rect b="b" l="l" r="r" t="t"/>
              <a:pathLst>
                <a:path extrusionOk="0" h="2253" w="2282">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73985">
              <a:off x="571694" y="4243407"/>
              <a:ext cx="64705" cy="53585"/>
            </a:xfrm>
            <a:custGeom>
              <a:rect b="b" l="l" r="r" t="t"/>
              <a:pathLst>
                <a:path extrusionOk="0" h="1865" w="2252">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73985">
              <a:off x="625472" y="4211836"/>
              <a:ext cx="47523" cy="56545"/>
            </a:xfrm>
            <a:custGeom>
              <a:rect b="b" l="l" r="r" t="t"/>
              <a:pathLst>
                <a:path extrusionOk="0" h="1968" w="1654">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73985">
              <a:off x="684780" y="4197740"/>
              <a:ext cx="20946" cy="49477"/>
            </a:xfrm>
            <a:custGeom>
              <a:rect b="b" l="l" r="r" t="t"/>
              <a:pathLst>
                <a:path extrusionOk="0" h="1722" w="729">
                  <a:moveTo>
                    <a:pt x="178" y="0"/>
                  </a:moveTo>
                  <a:lnTo>
                    <a:pt x="1" y="59"/>
                  </a:lnTo>
                  <a:lnTo>
                    <a:pt x="552" y="1721"/>
                  </a:lnTo>
                  <a:lnTo>
                    <a:pt x="729" y="1662"/>
                  </a:lnTo>
                  <a:lnTo>
                    <a:pt x="1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73985">
              <a:off x="709071" y="4172616"/>
              <a:ext cx="50023" cy="58815"/>
            </a:xfrm>
            <a:custGeom>
              <a:rect b="b" l="l" r="r" t="t"/>
              <a:pathLst>
                <a:path extrusionOk="0" h="2047" w="1741">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73985">
              <a:off x="756768" y="4151300"/>
              <a:ext cx="46632" cy="52321"/>
            </a:xfrm>
            <a:custGeom>
              <a:rect b="b" l="l" r="r" t="t"/>
              <a:pathLst>
                <a:path extrusionOk="0" h="1821" w="1623">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73985">
              <a:off x="870444" y="4610250"/>
              <a:ext cx="370213" cy="194861"/>
            </a:xfrm>
            <a:custGeom>
              <a:rect b="b" l="l" r="r" t="t"/>
              <a:pathLst>
                <a:path extrusionOk="0" h="6782" w="12885">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73985">
              <a:off x="867123" y="4661973"/>
              <a:ext cx="66141" cy="77462"/>
            </a:xfrm>
            <a:custGeom>
              <a:rect b="b" l="l" r="r" t="t"/>
              <a:pathLst>
                <a:path extrusionOk="0" h="2696" w="2302">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73985">
              <a:off x="1181645" y="4584225"/>
              <a:ext cx="46374" cy="70106"/>
            </a:xfrm>
            <a:custGeom>
              <a:rect b="b" l="l" r="r" t="t"/>
              <a:pathLst>
                <a:path extrusionOk="0" h="2440" w="1614">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73985">
              <a:off x="400145" y="4001777"/>
              <a:ext cx="1306935" cy="696264"/>
            </a:xfrm>
            <a:custGeom>
              <a:rect b="b" l="l" r="r" t="t"/>
              <a:pathLst>
                <a:path extrusionOk="0" h="24233" w="45487">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73985">
              <a:off x="456169" y="4671615"/>
              <a:ext cx="93006" cy="123289"/>
            </a:xfrm>
            <a:custGeom>
              <a:rect b="b" l="l" r="r" t="t"/>
              <a:pathLst>
                <a:path extrusionOk="0" h="4291" w="3237">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73985">
              <a:off x="433298" y="4066402"/>
              <a:ext cx="975769" cy="559787"/>
            </a:xfrm>
            <a:custGeom>
              <a:rect b="b" l="l" r="r" t="t"/>
              <a:pathLst>
                <a:path extrusionOk="0" h="19483" w="33961">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73985">
              <a:off x="1324630" y="4450548"/>
              <a:ext cx="210836" cy="92575"/>
            </a:xfrm>
            <a:custGeom>
              <a:rect b="b" l="l" r="r" t="t"/>
              <a:pathLst>
                <a:path extrusionOk="0" h="3222" w="7338">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73985">
              <a:off x="1214075" y="4519515"/>
              <a:ext cx="86972" cy="69934"/>
            </a:xfrm>
            <a:custGeom>
              <a:rect b="b" l="l" r="r" t="t"/>
              <a:pathLst>
                <a:path extrusionOk="0" h="2434" w="3027">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73985">
              <a:off x="1265555" y="3965773"/>
              <a:ext cx="297578" cy="591449"/>
            </a:xfrm>
            <a:custGeom>
              <a:rect b="b" l="l" r="r" t="t"/>
              <a:pathLst>
                <a:path extrusionOk="0" h="20585" w="10357">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73985">
              <a:off x="344102" y="3898743"/>
              <a:ext cx="232873" cy="146907"/>
            </a:xfrm>
            <a:custGeom>
              <a:rect b="b" l="l" r="r" t="t"/>
              <a:pathLst>
                <a:path extrusionOk="0" h="5113" w="8105">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73985">
              <a:off x="1086341" y="4634479"/>
              <a:ext cx="347888" cy="122772"/>
            </a:xfrm>
            <a:custGeom>
              <a:rect b="b" l="l" r="r" t="t"/>
              <a:pathLst>
                <a:path extrusionOk="0" h="4273" w="12108">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73985">
              <a:off x="1014561" y="3889955"/>
              <a:ext cx="358634" cy="119439"/>
            </a:xfrm>
            <a:custGeom>
              <a:rect b="b" l="l" r="r" t="t"/>
              <a:pathLst>
                <a:path extrusionOk="0" h="4157" w="12482">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26"/>
          <p:cNvSpPr txBox="1"/>
          <p:nvPr>
            <p:ph idx="7" type="title"/>
          </p:nvPr>
        </p:nvSpPr>
        <p:spPr>
          <a:xfrm>
            <a:off x="1845753" y="2583539"/>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72" name="Google Shape;772;p26"/>
          <p:cNvSpPr txBox="1"/>
          <p:nvPr>
            <p:ph idx="8" type="title"/>
          </p:nvPr>
        </p:nvSpPr>
        <p:spPr>
          <a:xfrm>
            <a:off x="3963820" y="2583539"/>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73" name="Google Shape;773;p26"/>
          <p:cNvSpPr txBox="1"/>
          <p:nvPr>
            <p:ph idx="9" type="title"/>
          </p:nvPr>
        </p:nvSpPr>
        <p:spPr>
          <a:xfrm>
            <a:off x="6081886" y="2583539"/>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774" name="Google Shape;774;p26"/>
          <p:cNvSpPr txBox="1"/>
          <p:nvPr>
            <p:ph idx="13" type="subTitle"/>
          </p:nvPr>
        </p:nvSpPr>
        <p:spPr>
          <a:xfrm>
            <a:off x="1529063" y="3110329"/>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Content Based Filtering</a:t>
            </a:r>
            <a:endParaRPr sz="1400"/>
          </a:p>
        </p:txBody>
      </p:sp>
      <p:sp>
        <p:nvSpPr>
          <p:cNvPr id="775" name="Google Shape;775;p26"/>
          <p:cNvSpPr txBox="1"/>
          <p:nvPr>
            <p:ph idx="14" type="subTitle"/>
          </p:nvPr>
        </p:nvSpPr>
        <p:spPr>
          <a:xfrm>
            <a:off x="3647129" y="3110329"/>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Convolutional Neural Network</a:t>
            </a:r>
            <a:endParaRPr sz="1400"/>
          </a:p>
        </p:txBody>
      </p:sp>
      <p:sp>
        <p:nvSpPr>
          <p:cNvPr id="776" name="Google Shape;776;p26"/>
          <p:cNvSpPr txBox="1"/>
          <p:nvPr>
            <p:ph idx="15" type="subTitle"/>
          </p:nvPr>
        </p:nvSpPr>
        <p:spPr>
          <a:xfrm>
            <a:off x="5765195" y="3110329"/>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Collaborative Filtering</a:t>
            </a:r>
            <a:endParaRPr sz="1400"/>
          </a:p>
        </p:txBody>
      </p:sp>
      <p:sp>
        <p:nvSpPr>
          <p:cNvPr id="777" name="Google Shape;777;p26"/>
          <p:cNvSpPr/>
          <p:nvPr/>
        </p:nvSpPr>
        <p:spPr>
          <a:xfrm>
            <a:off x="2988525" y="45847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 name="Google Shape;778;p26"/>
          <p:cNvSpPr/>
          <p:nvPr/>
        </p:nvSpPr>
        <p:spPr>
          <a:xfrm>
            <a:off x="5823375" y="45847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26"/>
          <p:cNvSpPr/>
          <p:nvPr/>
        </p:nvSpPr>
        <p:spPr>
          <a:xfrm>
            <a:off x="8424000" y="32681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0" name="Google Shape;780;p26"/>
          <p:cNvSpPr/>
          <p:nvPr/>
        </p:nvSpPr>
        <p:spPr>
          <a:xfrm>
            <a:off x="8474500" y="1836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p26"/>
          <p:cNvSpPr/>
          <p:nvPr/>
        </p:nvSpPr>
        <p:spPr>
          <a:xfrm>
            <a:off x="5595675" y="1509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2" name="Google Shape;782;p26"/>
          <p:cNvSpPr/>
          <p:nvPr/>
        </p:nvSpPr>
        <p:spPr>
          <a:xfrm>
            <a:off x="2760825" y="180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26"/>
          <p:cNvSpPr/>
          <p:nvPr/>
        </p:nvSpPr>
        <p:spPr>
          <a:xfrm>
            <a:off x="209475" y="2127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26"/>
          <p:cNvSpPr/>
          <p:nvPr/>
        </p:nvSpPr>
        <p:spPr>
          <a:xfrm>
            <a:off x="125825" y="28064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26"/>
          <p:cNvSpPr txBox="1"/>
          <p:nvPr>
            <p:ph idx="7" type="title"/>
          </p:nvPr>
        </p:nvSpPr>
        <p:spPr>
          <a:xfrm>
            <a:off x="1862132" y="3754425"/>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786" name="Google Shape;786;p26"/>
          <p:cNvSpPr txBox="1"/>
          <p:nvPr>
            <p:ph idx="8" type="title"/>
          </p:nvPr>
        </p:nvSpPr>
        <p:spPr>
          <a:xfrm>
            <a:off x="3980198" y="3754425"/>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787" name="Google Shape;787;p26"/>
          <p:cNvSpPr txBox="1"/>
          <p:nvPr>
            <p:ph idx="9" type="title"/>
          </p:nvPr>
        </p:nvSpPr>
        <p:spPr>
          <a:xfrm>
            <a:off x="6098264" y="3754425"/>
            <a:ext cx="1216200" cy="70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788" name="Google Shape;788;p26"/>
          <p:cNvSpPr txBox="1"/>
          <p:nvPr>
            <p:ph idx="13" type="subTitle"/>
          </p:nvPr>
        </p:nvSpPr>
        <p:spPr>
          <a:xfrm>
            <a:off x="1545451" y="4281225"/>
            <a:ext cx="19890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Hybrid Recommender</a:t>
            </a:r>
            <a:endParaRPr sz="1400"/>
          </a:p>
        </p:txBody>
      </p:sp>
      <p:sp>
        <p:nvSpPr>
          <p:cNvPr id="789" name="Google Shape;789;p26"/>
          <p:cNvSpPr txBox="1"/>
          <p:nvPr>
            <p:ph idx="14" type="subTitle"/>
          </p:nvPr>
        </p:nvSpPr>
        <p:spPr>
          <a:xfrm>
            <a:off x="3663507" y="4281215"/>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Our Contributions</a:t>
            </a:r>
            <a:endParaRPr sz="1400"/>
          </a:p>
        </p:txBody>
      </p:sp>
      <p:sp>
        <p:nvSpPr>
          <p:cNvPr id="790" name="Google Shape;790;p26"/>
          <p:cNvSpPr txBox="1"/>
          <p:nvPr>
            <p:ph idx="15" type="subTitle"/>
          </p:nvPr>
        </p:nvSpPr>
        <p:spPr>
          <a:xfrm>
            <a:off x="5781573" y="4281215"/>
            <a:ext cx="18495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Proposal Review</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grpSp>
        <p:nvGrpSpPr>
          <p:cNvPr id="2696" name="Google Shape;2696;p44"/>
          <p:cNvGrpSpPr/>
          <p:nvPr/>
        </p:nvGrpSpPr>
        <p:grpSpPr>
          <a:xfrm rot="-270074">
            <a:off x="7520601" y="3713015"/>
            <a:ext cx="1358577" cy="1259963"/>
            <a:chOff x="-2401400" y="2614784"/>
            <a:chExt cx="2401395" cy="2227841"/>
          </a:xfrm>
        </p:grpSpPr>
        <p:sp>
          <p:nvSpPr>
            <p:cNvPr id="2697" name="Google Shape;2697;p44"/>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4"/>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4"/>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4"/>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4"/>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4"/>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4"/>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4"/>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4"/>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4"/>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4"/>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4"/>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4"/>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4"/>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4"/>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4"/>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4"/>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4"/>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4"/>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4"/>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4"/>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4"/>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4"/>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4"/>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4"/>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4"/>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4"/>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4"/>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4"/>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4"/>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4"/>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44"/>
          <p:cNvGrpSpPr/>
          <p:nvPr/>
        </p:nvGrpSpPr>
        <p:grpSpPr>
          <a:xfrm rot="-1936839">
            <a:off x="228234" y="3876612"/>
            <a:ext cx="1098574" cy="932746"/>
            <a:chOff x="8039217" y="153473"/>
            <a:chExt cx="898762" cy="763062"/>
          </a:xfrm>
        </p:grpSpPr>
        <p:sp>
          <p:nvSpPr>
            <p:cNvPr id="2729" name="Google Shape;2729;p44"/>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4"/>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4"/>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4"/>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4"/>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4"/>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4"/>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4"/>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4"/>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44"/>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3" name="Google Shape;2743;p44"/>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4" name="Google Shape;2744;p44"/>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5" name="Google Shape;2745;p44"/>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6" name="Google Shape;2746;p44"/>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7" name="Google Shape;2747;p44"/>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8" name="Google Shape;2748;p44"/>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49" name="Google Shape;2749;p44"/>
          <p:cNvGrpSpPr/>
          <p:nvPr/>
        </p:nvGrpSpPr>
        <p:grpSpPr>
          <a:xfrm rot="452190">
            <a:off x="7179462" y="284180"/>
            <a:ext cx="1880150" cy="1410744"/>
            <a:chOff x="6833425" y="231725"/>
            <a:chExt cx="1950919" cy="1463845"/>
          </a:xfrm>
        </p:grpSpPr>
        <p:sp>
          <p:nvSpPr>
            <p:cNvPr id="2750" name="Google Shape;2750;p44"/>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4"/>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4"/>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4"/>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4"/>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4"/>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4"/>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4"/>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4"/>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4"/>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4"/>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4"/>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4"/>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4"/>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4"/>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4"/>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4"/>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4"/>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4"/>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4"/>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4"/>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4"/>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4"/>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4"/>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4"/>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4"/>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4"/>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4"/>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4"/>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4"/>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4"/>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4"/>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4"/>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4"/>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4"/>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4"/>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4"/>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4"/>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4"/>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4"/>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4"/>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4"/>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4"/>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4"/>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4"/>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4"/>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4"/>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7" name="Google Shape;2797;p44"/>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8" name="Google Shape;2798;p44"/>
          <p:cNvSpPr/>
          <p:nvPr/>
        </p:nvSpPr>
        <p:spPr>
          <a:xfrm>
            <a:off x="6028563" y="43919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9" name="Google Shape;279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solidFill>
                <a:schemeClr val="lt1"/>
              </a:solidFill>
            </a:endParaRPr>
          </a:p>
        </p:txBody>
      </p:sp>
      <p:pic>
        <p:nvPicPr>
          <p:cNvPr id="2800" name="Google Shape;2800;p44"/>
          <p:cNvPicPr preferRelativeResize="0"/>
          <p:nvPr/>
        </p:nvPicPr>
        <p:blipFill>
          <a:blip r:embed="rId3">
            <a:alphaModFix/>
          </a:blip>
          <a:stretch>
            <a:fillRect/>
          </a:stretch>
        </p:blipFill>
        <p:spPr>
          <a:xfrm>
            <a:off x="627050" y="2356600"/>
            <a:ext cx="3402688" cy="680538"/>
          </a:xfrm>
          <a:prstGeom prst="rect">
            <a:avLst/>
          </a:prstGeom>
          <a:noFill/>
          <a:ln>
            <a:noFill/>
          </a:ln>
        </p:spPr>
      </p:pic>
      <p:pic>
        <p:nvPicPr>
          <p:cNvPr id="2801" name="Google Shape;2801;p44"/>
          <p:cNvPicPr preferRelativeResize="0"/>
          <p:nvPr/>
        </p:nvPicPr>
        <p:blipFill>
          <a:blip r:embed="rId4">
            <a:alphaModFix/>
          </a:blip>
          <a:stretch>
            <a:fillRect/>
          </a:stretch>
        </p:blipFill>
        <p:spPr>
          <a:xfrm>
            <a:off x="4768663" y="2346350"/>
            <a:ext cx="3381375" cy="781050"/>
          </a:xfrm>
          <a:prstGeom prst="rect">
            <a:avLst/>
          </a:prstGeom>
          <a:noFill/>
          <a:ln>
            <a:noFill/>
          </a:ln>
        </p:spPr>
      </p:pic>
      <p:sp>
        <p:nvSpPr>
          <p:cNvPr id="2802" name="Google Shape;2802;p44"/>
          <p:cNvSpPr txBox="1"/>
          <p:nvPr>
            <p:ph idx="3" type="subTitle"/>
          </p:nvPr>
        </p:nvSpPr>
        <p:spPr>
          <a:xfrm>
            <a:off x="906300" y="190093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Movie </a:t>
            </a:r>
            <a:r>
              <a:rPr b="1" lang="en"/>
              <a:t>Description </a:t>
            </a:r>
            <a:r>
              <a:rPr lang="en"/>
              <a:t>CBF</a:t>
            </a:r>
            <a:endParaRPr/>
          </a:p>
        </p:txBody>
      </p:sp>
      <p:sp>
        <p:nvSpPr>
          <p:cNvPr id="2803" name="Google Shape;2803;p44"/>
          <p:cNvSpPr txBox="1"/>
          <p:nvPr>
            <p:ph idx="3" type="subTitle"/>
          </p:nvPr>
        </p:nvSpPr>
        <p:spPr>
          <a:xfrm>
            <a:off x="5147325" y="188468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Movie </a:t>
            </a:r>
            <a:r>
              <a:rPr b="1" lang="en"/>
              <a:t>Information </a:t>
            </a:r>
            <a:r>
              <a:rPr lang="en"/>
              <a:t>CBF</a:t>
            </a:r>
            <a:endParaRPr/>
          </a:p>
        </p:txBody>
      </p:sp>
      <p:cxnSp>
        <p:nvCxnSpPr>
          <p:cNvPr id="2804" name="Google Shape;2804;p44"/>
          <p:cNvCxnSpPr/>
          <p:nvPr/>
        </p:nvCxnSpPr>
        <p:spPr>
          <a:xfrm flipH="1" rot="-5400000">
            <a:off x="2524863" y="3277625"/>
            <a:ext cx="775200" cy="566400"/>
          </a:xfrm>
          <a:prstGeom prst="curvedConnector3">
            <a:avLst>
              <a:gd fmla="val 81905" name="adj1"/>
            </a:avLst>
          </a:prstGeom>
          <a:noFill/>
          <a:ln cap="flat" cmpd="sng" w="38100">
            <a:solidFill>
              <a:schemeClr val="lt2"/>
            </a:solidFill>
            <a:prstDash val="solid"/>
            <a:round/>
            <a:headEnd len="med" w="med" type="none"/>
            <a:tailEnd len="med" w="med" type="triangle"/>
          </a:ln>
        </p:spPr>
      </p:cxnSp>
      <p:cxnSp>
        <p:nvCxnSpPr>
          <p:cNvPr id="2805" name="Google Shape;2805;p44"/>
          <p:cNvCxnSpPr/>
          <p:nvPr/>
        </p:nvCxnSpPr>
        <p:spPr>
          <a:xfrm rot="5400000">
            <a:off x="4953738" y="3168475"/>
            <a:ext cx="778200" cy="722700"/>
          </a:xfrm>
          <a:prstGeom prst="curvedConnector3">
            <a:avLst>
              <a:gd fmla="val 80076" name="adj1"/>
            </a:avLst>
          </a:prstGeom>
          <a:noFill/>
          <a:ln cap="flat" cmpd="sng" w="38100">
            <a:solidFill>
              <a:schemeClr val="lt2"/>
            </a:solidFill>
            <a:prstDash val="solid"/>
            <a:round/>
            <a:headEnd len="med" w="med" type="none"/>
            <a:tailEnd len="med" w="med" type="triangle"/>
          </a:ln>
        </p:spPr>
      </p:cxnSp>
      <p:sp>
        <p:nvSpPr>
          <p:cNvPr id="2806" name="Google Shape;2806;p44"/>
          <p:cNvSpPr txBox="1"/>
          <p:nvPr>
            <p:ph idx="3" type="subTitle"/>
          </p:nvPr>
        </p:nvSpPr>
        <p:spPr>
          <a:xfrm>
            <a:off x="2989750" y="3765837"/>
            <a:ext cx="22284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Let’s Combine Them !</a:t>
            </a:r>
            <a:endParaRPr b="1"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grpSp>
        <p:nvGrpSpPr>
          <p:cNvPr id="2811" name="Google Shape;2811;p45"/>
          <p:cNvGrpSpPr/>
          <p:nvPr/>
        </p:nvGrpSpPr>
        <p:grpSpPr>
          <a:xfrm rot="-270074">
            <a:off x="7520601" y="3713015"/>
            <a:ext cx="1358577" cy="1259963"/>
            <a:chOff x="-2401400" y="2614784"/>
            <a:chExt cx="2401395" cy="2227841"/>
          </a:xfrm>
        </p:grpSpPr>
        <p:sp>
          <p:nvSpPr>
            <p:cNvPr id="2812" name="Google Shape;2812;p45"/>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5"/>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5"/>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5"/>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5"/>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5"/>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5"/>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5"/>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5"/>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5"/>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5"/>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5"/>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5"/>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5"/>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5"/>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5"/>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5"/>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5"/>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5"/>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5"/>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5"/>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5"/>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5"/>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5"/>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5"/>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5"/>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5"/>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5"/>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45"/>
          <p:cNvGrpSpPr/>
          <p:nvPr/>
        </p:nvGrpSpPr>
        <p:grpSpPr>
          <a:xfrm rot="-1936839">
            <a:off x="228234" y="3876612"/>
            <a:ext cx="1098574" cy="932746"/>
            <a:chOff x="8039217" y="153473"/>
            <a:chExt cx="898762" cy="763062"/>
          </a:xfrm>
        </p:grpSpPr>
        <p:sp>
          <p:nvSpPr>
            <p:cNvPr id="2844" name="Google Shape;2844;p45"/>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5"/>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5"/>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5"/>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5"/>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5"/>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5"/>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5"/>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5"/>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5"/>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5"/>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5"/>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5"/>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7" name="Google Shape;2857;p45"/>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8" name="Google Shape;2858;p45"/>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9" name="Google Shape;2859;p45"/>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0" name="Google Shape;2860;p45"/>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1" name="Google Shape;2861;p45"/>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2" name="Google Shape;2862;p45"/>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3" name="Google Shape;2863;p45"/>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64" name="Google Shape;2864;p45"/>
          <p:cNvGrpSpPr/>
          <p:nvPr/>
        </p:nvGrpSpPr>
        <p:grpSpPr>
          <a:xfrm rot="452190">
            <a:off x="7179462" y="284180"/>
            <a:ext cx="1880150" cy="1410744"/>
            <a:chOff x="6833425" y="231725"/>
            <a:chExt cx="1950919" cy="1463845"/>
          </a:xfrm>
        </p:grpSpPr>
        <p:sp>
          <p:nvSpPr>
            <p:cNvPr id="2865" name="Google Shape;2865;p45"/>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5"/>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5"/>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5"/>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5"/>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5"/>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5"/>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5"/>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5"/>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5"/>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5"/>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5"/>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5"/>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5"/>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5"/>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5"/>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5"/>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5"/>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5"/>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5"/>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5"/>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5"/>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5"/>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5"/>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5"/>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5"/>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5"/>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5"/>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5"/>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5"/>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5"/>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5"/>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5"/>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5"/>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5"/>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5"/>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5"/>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5"/>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5"/>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5"/>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5"/>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5"/>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5"/>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5"/>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5"/>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5"/>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5"/>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2" name="Google Shape;2912;p45"/>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3" name="Google Shape;2913;p45"/>
          <p:cNvSpPr/>
          <p:nvPr/>
        </p:nvSpPr>
        <p:spPr>
          <a:xfrm>
            <a:off x="6028563" y="43919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4" name="Google Shape;291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solidFill>
                <a:schemeClr val="lt1"/>
              </a:solidFill>
            </a:endParaRPr>
          </a:p>
        </p:txBody>
      </p:sp>
      <p:pic>
        <p:nvPicPr>
          <p:cNvPr id="2915" name="Google Shape;2915;p45"/>
          <p:cNvPicPr preferRelativeResize="0"/>
          <p:nvPr/>
        </p:nvPicPr>
        <p:blipFill>
          <a:blip r:embed="rId3">
            <a:alphaModFix/>
          </a:blip>
          <a:stretch>
            <a:fillRect/>
          </a:stretch>
        </p:blipFill>
        <p:spPr>
          <a:xfrm>
            <a:off x="2054338" y="2273763"/>
            <a:ext cx="4790895" cy="1375275"/>
          </a:xfrm>
          <a:prstGeom prst="rect">
            <a:avLst/>
          </a:prstGeom>
          <a:noFill/>
          <a:ln>
            <a:noFill/>
          </a:ln>
        </p:spPr>
      </p:pic>
      <p:sp>
        <p:nvSpPr>
          <p:cNvPr id="2916" name="Google Shape;2916;p45"/>
          <p:cNvSpPr txBox="1"/>
          <p:nvPr>
            <p:ph idx="3" type="subTitle"/>
          </p:nvPr>
        </p:nvSpPr>
        <p:spPr>
          <a:xfrm>
            <a:off x="2377175" y="1477927"/>
            <a:ext cx="3978000" cy="10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t>Optimal CBF Model uses 50% of each individual model’s cosine similarity</a:t>
            </a:r>
            <a:endParaRPr b="1"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grpSp>
        <p:nvGrpSpPr>
          <p:cNvPr id="2921" name="Google Shape;2921;p46"/>
          <p:cNvGrpSpPr/>
          <p:nvPr/>
        </p:nvGrpSpPr>
        <p:grpSpPr>
          <a:xfrm flipH="1">
            <a:off x="5028775" y="3174275"/>
            <a:ext cx="3753450" cy="1969225"/>
            <a:chOff x="143902" y="3174400"/>
            <a:chExt cx="3753450" cy="1969225"/>
          </a:xfrm>
        </p:grpSpPr>
        <p:sp>
          <p:nvSpPr>
            <p:cNvPr id="2922" name="Google Shape;2922;p46"/>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46"/>
            <p:cNvGrpSpPr/>
            <p:nvPr/>
          </p:nvGrpSpPr>
          <p:grpSpPr>
            <a:xfrm>
              <a:off x="143902" y="3174400"/>
              <a:ext cx="3753450" cy="1909665"/>
              <a:chOff x="143902" y="3174400"/>
              <a:chExt cx="3753450" cy="1909665"/>
            </a:xfrm>
          </p:grpSpPr>
          <p:sp>
            <p:nvSpPr>
              <p:cNvPr id="2924" name="Google Shape;2924;p46"/>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2925" name="Google Shape;2925;p46"/>
              <p:cNvGrpSpPr/>
              <p:nvPr/>
            </p:nvGrpSpPr>
            <p:grpSpPr>
              <a:xfrm rot="-3088787">
                <a:off x="247795" y="4300754"/>
                <a:ext cx="725754" cy="615483"/>
                <a:chOff x="5417612" y="4008755"/>
                <a:chExt cx="725743" cy="615474"/>
              </a:xfrm>
            </p:grpSpPr>
            <p:sp>
              <p:nvSpPr>
                <p:cNvPr id="2926" name="Google Shape;2926;p46"/>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6"/>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6"/>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6"/>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30" name="Google Shape;2930;p46"/>
          <p:cNvSpPr txBox="1"/>
          <p:nvPr>
            <p:ph type="title"/>
          </p:nvPr>
        </p:nvSpPr>
        <p:spPr>
          <a:xfrm>
            <a:off x="4891075" y="2568000"/>
            <a:ext cx="27969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CNN</a:t>
            </a:r>
            <a:endParaRPr/>
          </a:p>
        </p:txBody>
      </p:sp>
      <p:sp>
        <p:nvSpPr>
          <p:cNvPr id="2931" name="Google Shape;2931;p46"/>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2932" name="Google Shape;2932;p46"/>
          <p:cNvGrpSpPr/>
          <p:nvPr/>
        </p:nvGrpSpPr>
        <p:grpSpPr>
          <a:xfrm>
            <a:off x="1153627" y="880589"/>
            <a:ext cx="2890816" cy="3382302"/>
            <a:chOff x="1216125" y="955275"/>
            <a:chExt cx="2763158" cy="3232940"/>
          </a:xfrm>
        </p:grpSpPr>
        <p:sp>
          <p:nvSpPr>
            <p:cNvPr id="2933" name="Google Shape;2933;p46"/>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6"/>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6"/>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6"/>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6"/>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6"/>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6"/>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6"/>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6"/>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6"/>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6"/>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6"/>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6"/>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6"/>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6"/>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6"/>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6"/>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6"/>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6"/>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6"/>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6"/>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6"/>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6"/>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6"/>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6"/>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6"/>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6"/>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6"/>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6"/>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6"/>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6"/>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6"/>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6"/>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6"/>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6"/>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6"/>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6"/>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6"/>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6"/>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6"/>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6"/>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6"/>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6"/>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6"/>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6"/>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6"/>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6"/>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6"/>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6"/>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6"/>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6"/>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6"/>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6"/>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6"/>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6"/>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6"/>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6"/>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6"/>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6"/>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6"/>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6"/>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6"/>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46"/>
          <p:cNvGrpSpPr/>
          <p:nvPr/>
        </p:nvGrpSpPr>
        <p:grpSpPr>
          <a:xfrm rot="-2168336">
            <a:off x="340929" y="483154"/>
            <a:ext cx="825790" cy="701108"/>
            <a:chOff x="3502275" y="3218775"/>
            <a:chExt cx="1175775" cy="998250"/>
          </a:xfrm>
        </p:grpSpPr>
        <p:sp>
          <p:nvSpPr>
            <p:cNvPr id="2997" name="Google Shape;2997;p46"/>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6"/>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6"/>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6"/>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6"/>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6"/>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6"/>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6"/>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6"/>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6"/>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46"/>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0" name="Google Shape;3010;p46"/>
          <p:cNvGrpSpPr/>
          <p:nvPr/>
        </p:nvGrpSpPr>
        <p:grpSpPr>
          <a:xfrm>
            <a:off x="7339468" y="308176"/>
            <a:ext cx="1431589" cy="840949"/>
            <a:chOff x="3285175" y="1554625"/>
            <a:chExt cx="1458275" cy="856625"/>
          </a:xfrm>
        </p:grpSpPr>
        <p:sp>
          <p:nvSpPr>
            <p:cNvPr id="3011" name="Google Shape;3011;p4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6" name="Google Shape;3026;p46"/>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7" name="Google Shape;3027;p46"/>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8" name="Google Shape;3028;p46"/>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9" name="Google Shape;3029;p46"/>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0" name="Google Shape;3030;p46"/>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1" name="Google Shape;3031;p46"/>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2" name="Google Shape;3032;p46"/>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3" name="Google Shape;3033;p46"/>
          <p:cNvSpPr/>
          <p:nvPr/>
        </p:nvSpPr>
        <p:spPr>
          <a:xfrm>
            <a:off x="2660900" y="117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47"/>
          <p:cNvSpPr/>
          <p:nvPr/>
        </p:nvSpPr>
        <p:spPr>
          <a:xfrm>
            <a:off x="1863750" y="45375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9" name="Google Shape;3039;p47"/>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Thought Process</a:t>
            </a:r>
            <a:endParaRPr/>
          </a:p>
        </p:txBody>
      </p:sp>
      <p:sp>
        <p:nvSpPr>
          <p:cNvPr id="3040" name="Google Shape;3040;p47"/>
          <p:cNvSpPr txBox="1"/>
          <p:nvPr/>
        </p:nvSpPr>
        <p:spPr>
          <a:xfrm>
            <a:off x="829800" y="1350175"/>
            <a:ext cx="7668300" cy="2739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Font typeface="Fira Sans"/>
              <a:buChar char="●"/>
            </a:pPr>
            <a:r>
              <a:rPr lang="en">
                <a:solidFill>
                  <a:schemeClr val="lt2"/>
                </a:solidFill>
                <a:latin typeface="Fira Sans"/>
                <a:ea typeface="Fira Sans"/>
                <a:cs typeface="Fira Sans"/>
                <a:sym typeface="Fira Sans"/>
              </a:rPr>
              <a:t>Analyze and Compare Visual Features</a:t>
            </a:r>
            <a:endParaRPr>
              <a:solidFill>
                <a:schemeClr val="lt2"/>
              </a:solidFill>
              <a:latin typeface="Fira Sans"/>
              <a:ea typeface="Fira Sans"/>
              <a:cs typeface="Fira Sans"/>
              <a:sym typeface="Fira Sans"/>
            </a:endParaRPr>
          </a:p>
          <a:p>
            <a:pPr indent="-317500" lvl="1" marL="914400" rtl="0" algn="l">
              <a:lnSpc>
                <a:spcPct val="115000"/>
              </a:lnSpc>
              <a:spcBef>
                <a:spcPts val="0"/>
              </a:spcBef>
              <a:spcAft>
                <a:spcPts val="0"/>
              </a:spcAft>
              <a:buClr>
                <a:schemeClr val="lt2"/>
              </a:buClr>
              <a:buSzPts val="1400"/>
              <a:buFont typeface="Fira Sans"/>
              <a:buChar char="○"/>
            </a:pPr>
            <a:r>
              <a:rPr lang="en">
                <a:solidFill>
                  <a:schemeClr val="lt2"/>
                </a:solidFill>
                <a:latin typeface="Fira Sans"/>
                <a:ea typeface="Fira Sans"/>
                <a:cs typeface="Fira Sans"/>
                <a:sym typeface="Fira Sans"/>
              </a:rPr>
              <a:t>Color Palettes</a:t>
            </a:r>
            <a:endParaRPr>
              <a:solidFill>
                <a:schemeClr val="lt2"/>
              </a:solidFill>
              <a:latin typeface="Fira Sans"/>
              <a:ea typeface="Fira Sans"/>
              <a:cs typeface="Fira Sans"/>
              <a:sym typeface="Fira Sans"/>
            </a:endParaRPr>
          </a:p>
          <a:p>
            <a:pPr indent="-317500" lvl="1" marL="914400" rtl="0" algn="l">
              <a:lnSpc>
                <a:spcPct val="115000"/>
              </a:lnSpc>
              <a:spcBef>
                <a:spcPts val="0"/>
              </a:spcBef>
              <a:spcAft>
                <a:spcPts val="0"/>
              </a:spcAft>
              <a:buClr>
                <a:schemeClr val="lt2"/>
              </a:buClr>
              <a:buSzPts val="1400"/>
              <a:buFont typeface="Fira Sans"/>
              <a:buChar char="○"/>
            </a:pPr>
            <a:r>
              <a:rPr lang="en">
                <a:solidFill>
                  <a:schemeClr val="lt2"/>
                </a:solidFill>
                <a:latin typeface="Fira Sans"/>
                <a:ea typeface="Fira Sans"/>
                <a:cs typeface="Fira Sans"/>
                <a:sym typeface="Fira Sans"/>
              </a:rPr>
              <a:t>Viewers enjoy movies with similar thematic tones</a:t>
            </a:r>
            <a:endParaRPr>
              <a:solidFill>
                <a:schemeClr val="lt2"/>
              </a:solidFill>
              <a:latin typeface="Fira Sans"/>
              <a:ea typeface="Fira Sans"/>
              <a:cs typeface="Fira Sans"/>
              <a:sym typeface="Fira Sans"/>
            </a:endParaRPr>
          </a:p>
          <a:p>
            <a:pPr indent="0" lvl="0" marL="457200" rtl="0" algn="l">
              <a:lnSpc>
                <a:spcPct val="115000"/>
              </a:lnSpc>
              <a:spcBef>
                <a:spcPts val="0"/>
              </a:spcBef>
              <a:spcAft>
                <a:spcPts val="0"/>
              </a:spcAft>
              <a:buNone/>
            </a:pPr>
            <a:r>
              <a:t/>
            </a:r>
            <a:endParaRPr>
              <a:solidFill>
                <a:schemeClr val="lt2"/>
              </a:solidFill>
              <a:latin typeface="Fira Sans"/>
              <a:ea typeface="Fira Sans"/>
              <a:cs typeface="Fira Sans"/>
              <a:sym typeface="Fira Sans"/>
            </a:endParaRPr>
          </a:p>
          <a:p>
            <a:pPr indent="-317500" lvl="0" marL="457200" rtl="0" algn="l">
              <a:lnSpc>
                <a:spcPct val="115000"/>
              </a:lnSpc>
              <a:spcBef>
                <a:spcPts val="0"/>
              </a:spcBef>
              <a:spcAft>
                <a:spcPts val="0"/>
              </a:spcAft>
              <a:buClr>
                <a:schemeClr val="lt2"/>
              </a:buClr>
              <a:buSzPts val="1400"/>
              <a:buFont typeface="Fira Sans"/>
              <a:buChar char="●"/>
            </a:pPr>
            <a:r>
              <a:rPr lang="en">
                <a:solidFill>
                  <a:schemeClr val="lt2"/>
                </a:solidFill>
                <a:latin typeface="Fira Sans"/>
                <a:ea typeface="Fira Sans"/>
                <a:cs typeface="Fira Sans"/>
                <a:sym typeface="Fira Sans"/>
              </a:rPr>
              <a:t>Converted the movie posters into numerical vectors</a:t>
            </a:r>
            <a:endParaRPr>
              <a:solidFill>
                <a:schemeClr val="lt2"/>
              </a:solidFill>
              <a:latin typeface="Fira Sans"/>
              <a:ea typeface="Fira Sans"/>
              <a:cs typeface="Fira Sans"/>
              <a:sym typeface="Fira Sans"/>
            </a:endParaRPr>
          </a:p>
          <a:p>
            <a:pPr indent="-317500" lvl="1" marL="914400" rtl="0" algn="l">
              <a:lnSpc>
                <a:spcPct val="115000"/>
              </a:lnSpc>
              <a:spcBef>
                <a:spcPts val="0"/>
              </a:spcBef>
              <a:spcAft>
                <a:spcPts val="0"/>
              </a:spcAft>
              <a:buClr>
                <a:schemeClr val="lt2"/>
              </a:buClr>
              <a:buSzPts val="1400"/>
              <a:buFont typeface="Fira Sans"/>
              <a:buChar char="○"/>
            </a:pPr>
            <a:r>
              <a:rPr lang="en">
                <a:solidFill>
                  <a:schemeClr val="lt2"/>
                </a:solidFill>
                <a:latin typeface="Fira Sans"/>
                <a:ea typeface="Fira Sans"/>
                <a:cs typeface="Fira Sans"/>
                <a:sym typeface="Fira Sans"/>
              </a:rPr>
              <a:t>Cosine Similarity to find similarity</a:t>
            </a:r>
            <a:endParaRPr>
              <a:solidFill>
                <a:schemeClr val="lt2"/>
              </a:solidFill>
              <a:latin typeface="Fira Sans"/>
              <a:ea typeface="Fira Sans"/>
              <a:cs typeface="Fira Sans"/>
              <a:sym typeface="Fira Sans"/>
            </a:endParaRPr>
          </a:p>
        </p:txBody>
      </p:sp>
      <p:pic>
        <p:nvPicPr>
          <p:cNvPr id="3041" name="Google Shape;3041;p47"/>
          <p:cNvPicPr preferRelativeResize="0"/>
          <p:nvPr/>
        </p:nvPicPr>
        <p:blipFill>
          <a:blip r:embed="rId3">
            <a:alphaModFix/>
          </a:blip>
          <a:stretch>
            <a:fillRect/>
          </a:stretch>
        </p:blipFill>
        <p:spPr>
          <a:xfrm>
            <a:off x="1352325" y="3005680"/>
            <a:ext cx="4267075" cy="1237775"/>
          </a:xfrm>
          <a:prstGeom prst="rect">
            <a:avLst/>
          </a:prstGeom>
          <a:noFill/>
          <a:ln>
            <a:noFill/>
          </a:ln>
        </p:spPr>
      </p:pic>
      <p:sp>
        <p:nvSpPr>
          <p:cNvPr id="3042" name="Google Shape;3042;p47"/>
          <p:cNvSpPr/>
          <p:nvPr/>
        </p:nvSpPr>
        <p:spPr>
          <a:xfrm>
            <a:off x="1386775" y="932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3" name="Google Shape;3043;p47"/>
          <p:cNvSpPr/>
          <p:nvPr/>
        </p:nvSpPr>
        <p:spPr>
          <a:xfrm>
            <a:off x="4124550" y="932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4" name="Google Shape;3044;p47"/>
          <p:cNvSpPr/>
          <p:nvPr/>
        </p:nvSpPr>
        <p:spPr>
          <a:xfrm>
            <a:off x="6862325" y="1877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5" name="Google Shape;3045;p47"/>
          <p:cNvSpPr/>
          <p:nvPr/>
        </p:nvSpPr>
        <p:spPr>
          <a:xfrm>
            <a:off x="8428800" y="18245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6" name="Google Shape;3046;p47"/>
          <p:cNvSpPr/>
          <p:nvPr/>
        </p:nvSpPr>
        <p:spPr>
          <a:xfrm>
            <a:off x="8428800" y="45375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7" name="Google Shape;3047;p47"/>
          <p:cNvSpPr/>
          <p:nvPr/>
        </p:nvSpPr>
        <p:spPr>
          <a:xfrm>
            <a:off x="5488725"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8" name="Google Shape;3048;p47"/>
          <p:cNvSpPr/>
          <p:nvPr/>
        </p:nvSpPr>
        <p:spPr>
          <a:xfrm>
            <a:off x="160200" y="7725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9" name="Google Shape;3049;p47"/>
          <p:cNvSpPr/>
          <p:nvPr/>
        </p:nvSpPr>
        <p:spPr>
          <a:xfrm>
            <a:off x="270000" y="3005676"/>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50" name="Google Shape;3050;p47"/>
          <p:cNvPicPr preferRelativeResize="0"/>
          <p:nvPr/>
        </p:nvPicPr>
        <p:blipFill>
          <a:blip r:embed="rId4">
            <a:alphaModFix/>
          </a:blip>
          <a:stretch>
            <a:fillRect/>
          </a:stretch>
        </p:blipFill>
        <p:spPr>
          <a:xfrm>
            <a:off x="1343125" y="4421937"/>
            <a:ext cx="4285450" cy="230725"/>
          </a:xfrm>
          <a:prstGeom prst="rect">
            <a:avLst/>
          </a:prstGeom>
          <a:noFill/>
          <a:ln>
            <a:noFill/>
          </a:ln>
        </p:spPr>
      </p:pic>
      <p:sp>
        <p:nvSpPr>
          <p:cNvPr id="3051" name="Google Shape;3051;p47"/>
          <p:cNvSpPr txBox="1"/>
          <p:nvPr/>
        </p:nvSpPr>
        <p:spPr>
          <a:xfrm>
            <a:off x="219525" y="3005675"/>
            <a:ext cx="1132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Fira Sans Medium"/>
                <a:ea typeface="Fira Sans Medium"/>
                <a:cs typeface="Fira Sans Medium"/>
                <a:sym typeface="Fira Sans Medium"/>
              </a:rPr>
              <a:t>After CNN</a:t>
            </a:r>
            <a:endParaRPr sz="1600">
              <a:solidFill>
                <a:schemeClr val="lt2"/>
              </a:solidFill>
              <a:latin typeface="Fira Sans Medium"/>
              <a:ea typeface="Fira Sans Medium"/>
              <a:cs typeface="Fira Sans Medium"/>
              <a:sym typeface="Fira Sans Medium"/>
            </a:endParaRPr>
          </a:p>
        </p:txBody>
      </p:sp>
      <p:sp>
        <p:nvSpPr>
          <p:cNvPr id="3052" name="Google Shape;3052;p47"/>
          <p:cNvSpPr/>
          <p:nvPr/>
        </p:nvSpPr>
        <p:spPr>
          <a:xfrm>
            <a:off x="449050" y="3578375"/>
            <a:ext cx="777000" cy="1052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sp>
        <p:nvSpPr>
          <p:cNvPr id="3057" name="Google Shape;3057;p48"/>
          <p:cNvSpPr/>
          <p:nvPr/>
        </p:nvSpPr>
        <p:spPr>
          <a:xfrm>
            <a:off x="6862325" y="1877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8" name="Google Shape;3058;p48"/>
          <p:cNvSpPr/>
          <p:nvPr/>
        </p:nvSpPr>
        <p:spPr>
          <a:xfrm>
            <a:off x="8338300" y="46663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9" name="Google Shape;3059;p48"/>
          <p:cNvSpPr txBox="1"/>
          <p:nvPr>
            <p:ph type="title"/>
          </p:nvPr>
        </p:nvSpPr>
        <p:spPr>
          <a:xfrm>
            <a:off x="212075" y="233375"/>
            <a:ext cx="524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Posters </a:t>
            </a:r>
            <a:r>
              <a:rPr lang="en" sz="3800">
                <a:solidFill>
                  <a:schemeClr val="lt1"/>
                </a:solidFill>
              </a:rPr>
              <a:t>showcase</a:t>
            </a:r>
            <a:endParaRPr sz="3800">
              <a:solidFill>
                <a:schemeClr val="lt1"/>
              </a:solidFill>
            </a:endParaRPr>
          </a:p>
        </p:txBody>
      </p:sp>
      <p:pic>
        <p:nvPicPr>
          <p:cNvPr id="3060" name="Google Shape;3060;p48"/>
          <p:cNvPicPr preferRelativeResize="0"/>
          <p:nvPr/>
        </p:nvPicPr>
        <p:blipFill>
          <a:blip r:embed="rId3">
            <a:alphaModFix/>
          </a:blip>
          <a:stretch>
            <a:fillRect/>
          </a:stretch>
        </p:blipFill>
        <p:spPr>
          <a:xfrm>
            <a:off x="212075" y="1117863"/>
            <a:ext cx="2211600" cy="3317391"/>
          </a:xfrm>
          <a:prstGeom prst="rect">
            <a:avLst/>
          </a:prstGeom>
          <a:noFill/>
          <a:ln>
            <a:noFill/>
          </a:ln>
        </p:spPr>
      </p:pic>
      <p:pic>
        <p:nvPicPr>
          <p:cNvPr id="3061" name="Google Shape;3061;p48"/>
          <p:cNvPicPr preferRelativeResize="0"/>
          <p:nvPr/>
        </p:nvPicPr>
        <p:blipFill>
          <a:blip r:embed="rId4">
            <a:alphaModFix/>
          </a:blip>
          <a:stretch>
            <a:fillRect/>
          </a:stretch>
        </p:blipFill>
        <p:spPr>
          <a:xfrm>
            <a:off x="2488263" y="1117838"/>
            <a:ext cx="2211600" cy="3317434"/>
          </a:xfrm>
          <a:prstGeom prst="rect">
            <a:avLst/>
          </a:prstGeom>
          <a:noFill/>
          <a:ln>
            <a:noFill/>
          </a:ln>
        </p:spPr>
      </p:pic>
      <p:pic>
        <p:nvPicPr>
          <p:cNvPr id="3062" name="Google Shape;3062;p48"/>
          <p:cNvPicPr preferRelativeResize="0"/>
          <p:nvPr/>
        </p:nvPicPr>
        <p:blipFill>
          <a:blip r:embed="rId5">
            <a:alphaModFix/>
          </a:blip>
          <a:stretch>
            <a:fillRect/>
          </a:stretch>
        </p:blipFill>
        <p:spPr>
          <a:xfrm>
            <a:off x="6861775" y="1119200"/>
            <a:ext cx="2098425" cy="3547150"/>
          </a:xfrm>
          <a:prstGeom prst="rect">
            <a:avLst/>
          </a:prstGeom>
          <a:noFill/>
          <a:ln>
            <a:noFill/>
          </a:ln>
        </p:spPr>
      </p:pic>
      <p:pic>
        <p:nvPicPr>
          <p:cNvPr id="3063" name="Google Shape;3063;p48"/>
          <p:cNvPicPr preferRelativeResize="0"/>
          <p:nvPr/>
        </p:nvPicPr>
        <p:blipFill>
          <a:blip r:embed="rId6">
            <a:alphaModFix/>
          </a:blip>
          <a:stretch>
            <a:fillRect/>
          </a:stretch>
        </p:blipFill>
        <p:spPr>
          <a:xfrm>
            <a:off x="4764475" y="1119188"/>
            <a:ext cx="1962150" cy="2905125"/>
          </a:xfrm>
          <a:prstGeom prst="rect">
            <a:avLst/>
          </a:prstGeom>
          <a:noFill/>
          <a:ln>
            <a:noFill/>
          </a:ln>
        </p:spPr>
      </p:pic>
      <p:pic>
        <p:nvPicPr>
          <p:cNvPr id="3064" name="Google Shape;3064;p48"/>
          <p:cNvPicPr preferRelativeResize="0"/>
          <p:nvPr/>
        </p:nvPicPr>
        <p:blipFill>
          <a:blip r:embed="rId7">
            <a:alphaModFix/>
          </a:blip>
          <a:stretch>
            <a:fillRect/>
          </a:stretch>
        </p:blipFill>
        <p:spPr>
          <a:xfrm>
            <a:off x="5069175" y="562100"/>
            <a:ext cx="4074826" cy="219375"/>
          </a:xfrm>
          <a:prstGeom prst="rect">
            <a:avLst/>
          </a:prstGeom>
          <a:noFill/>
          <a:ln>
            <a:noFill/>
          </a:ln>
        </p:spPr>
      </p:pic>
      <p:sp>
        <p:nvSpPr>
          <p:cNvPr id="3065" name="Google Shape;3065;p48"/>
          <p:cNvSpPr/>
          <p:nvPr/>
        </p:nvSpPr>
        <p:spPr>
          <a:xfrm>
            <a:off x="13744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6" name="Google Shape;3066;p48"/>
          <p:cNvSpPr/>
          <p:nvPr/>
        </p:nvSpPr>
        <p:spPr>
          <a:xfrm>
            <a:off x="4140075" y="600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7" name="Google Shape;3067;p48"/>
          <p:cNvSpPr/>
          <p:nvPr/>
        </p:nvSpPr>
        <p:spPr>
          <a:xfrm>
            <a:off x="5558975" y="46663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8" name="Google Shape;3068;p48"/>
          <p:cNvSpPr/>
          <p:nvPr/>
        </p:nvSpPr>
        <p:spPr>
          <a:xfrm>
            <a:off x="1863875" y="45785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9" name="Google Shape;3069;p48"/>
          <p:cNvSpPr/>
          <p:nvPr/>
        </p:nvSpPr>
        <p:spPr>
          <a:xfrm rot="-5400000">
            <a:off x="4753425" y="458942"/>
            <a:ext cx="205800" cy="425700"/>
          </a:xfrm>
          <a:prstGeom prst="downArrow">
            <a:avLst>
              <a:gd fmla="val 50000" name="adj1"/>
              <a:gd fmla="val 541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grpSp>
        <p:nvGrpSpPr>
          <p:cNvPr id="3074" name="Google Shape;3074;p49"/>
          <p:cNvGrpSpPr/>
          <p:nvPr/>
        </p:nvGrpSpPr>
        <p:grpSpPr>
          <a:xfrm flipH="1">
            <a:off x="5028775" y="3174275"/>
            <a:ext cx="3753450" cy="1969225"/>
            <a:chOff x="143902" y="3174400"/>
            <a:chExt cx="3753450" cy="1969225"/>
          </a:xfrm>
        </p:grpSpPr>
        <p:sp>
          <p:nvSpPr>
            <p:cNvPr id="3075" name="Google Shape;3075;p49"/>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6" name="Google Shape;3076;p49"/>
            <p:cNvGrpSpPr/>
            <p:nvPr/>
          </p:nvGrpSpPr>
          <p:grpSpPr>
            <a:xfrm>
              <a:off x="143902" y="3174400"/>
              <a:ext cx="3753450" cy="1909665"/>
              <a:chOff x="143902" y="3174400"/>
              <a:chExt cx="3753450" cy="1909665"/>
            </a:xfrm>
          </p:grpSpPr>
          <p:sp>
            <p:nvSpPr>
              <p:cNvPr id="3077" name="Google Shape;3077;p49"/>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3078" name="Google Shape;3078;p49"/>
              <p:cNvGrpSpPr/>
              <p:nvPr/>
            </p:nvGrpSpPr>
            <p:grpSpPr>
              <a:xfrm rot="-3088787">
                <a:off x="247795" y="4300754"/>
                <a:ext cx="725754" cy="615483"/>
                <a:chOff x="5417612" y="4008755"/>
                <a:chExt cx="725743" cy="615474"/>
              </a:xfrm>
            </p:grpSpPr>
            <p:sp>
              <p:nvSpPr>
                <p:cNvPr id="3079" name="Google Shape;3079;p49"/>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9"/>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9"/>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9"/>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83" name="Google Shape;3083;p49"/>
          <p:cNvSpPr txBox="1"/>
          <p:nvPr>
            <p:ph type="title"/>
          </p:nvPr>
        </p:nvSpPr>
        <p:spPr>
          <a:xfrm>
            <a:off x="4891076" y="3177600"/>
            <a:ext cx="31218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Collaborative</a:t>
            </a:r>
            <a:endParaRPr/>
          </a:p>
          <a:p>
            <a:pPr indent="0" lvl="0" marL="0" rtl="0" algn="ctr">
              <a:spcBef>
                <a:spcPts val="0"/>
              </a:spcBef>
              <a:spcAft>
                <a:spcPts val="0"/>
              </a:spcAft>
              <a:buNone/>
            </a:pPr>
            <a:r>
              <a:rPr lang="en"/>
              <a:t>Filtering</a:t>
            </a:r>
            <a:endParaRPr/>
          </a:p>
        </p:txBody>
      </p:sp>
      <p:sp>
        <p:nvSpPr>
          <p:cNvPr id="3084" name="Google Shape;3084;p49"/>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3085" name="Google Shape;3085;p49"/>
          <p:cNvGrpSpPr/>
          <p:nvPr/>
        </p:nvGrpSpPr>
        <p:grpSpPr>
          <a:xfrm>
            <a:off x="1153627" y="880589"/>
            <a:ext cx="2890816" cy="3382302"/>
            <a:chOff x="1216125" y="955275"/>
            <a:chExt cx="2763158" cy="3232940"/>
          </a:xfrm>
        </p:grpSpPr>
        <p:sp>
          <p:nvSpPr>
            <p:cNvPr id="3086" name="Google Shape;3086;p49"/>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9"/>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9"/>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9"/>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9"/>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9"/>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9"/>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9"/>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9"/>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9"/>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9"/>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9"/>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9"/>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9"/>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9"/>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9"/>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9"/>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9"/>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9"/>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9"/>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9"/>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9"/>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9"/>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9"/>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9"/>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9"/>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9"/>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9"/>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9"/>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9"/>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9"/>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9"/>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9"/>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9"/>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9"/>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9"/>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9"/>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9"/>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9"/>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9"/>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9"/>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9"/>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9"/>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9"/>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9"/>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9"/>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9"/>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9"/>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9"/>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9"/>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9"/>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9"/>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9"/>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9"/>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9"/>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9"/>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9"/>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9"/>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9"/>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9"/>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9"/>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9"/>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9"/>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49"/>
          <p:cNvGrpSpPr/>
          <p:nvPr/>
        </p:nvGrpSpPr>
        <p:grpSpPr>
          <a:xfrm rot="-2168336">
            <a:off x="340929" y="483154"/>
            <a:ext cx="825790" cy="701108"/>
            <a:chOff x="3502275" y="3218775"/>
            <a:chExt cx="1175775" cy="998250"/>
          </a:xfrm>
        </p:grpSpPr>
        <p:sp>
          <p:nvSpPr>
            <p:cNvPr id="3150" name="Google Shape;3150;p49"/>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9"/>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9"/>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9"/>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9"/>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9"/>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9"/>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9"/>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9"/>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9"/>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2" name="Google Shape;3162;p49"/>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3" name="Google Shape;3163;p49"/>
          <p:cNvGrpSpPr/>
          <p:nvPr/>
        </p:nvGrpSpPr>
        <p:grpSpPr>
          <a:xfrm>
            <a:off x="7339468" y="308176"/>
            <a:ext cx="1431589" cy="840949"/>
            <a:chOff x="3285175" y="1554625"/>
            <a:chExt cx="1458275" cy="856625"/>
          </a:xfrm>
        </p:grpSpPr>
        <p:sp>
          <p:nvSpPr>
            <p:cNvPr id="3164" name="Google Shape;3164;p4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49"/>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0" name="Google Shape;3180;p49"/>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1" name="Google Shape;3181;p49"/>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2" name="Google Shape;3182;p49"/>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3" name="Google Shape;3183;p49"/>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4" name="Google Shape;3184;p49"/>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5" name="Google Shape;3185;p49"/>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6" name="Google Shape;3186;p49"/>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Memory-Based</a:t>
            </a:r>
            <a:endParaRPr>
              <a:solidFill>
                <a:schemeClr val="lt1"/>
              </a:solidFill>
            </a:endParaRPr>
          </a:p>
        </p:txBody>
      </p:sp>
      <p:sp>
        <p:nvSpPr>
          <p:cNvPr id="3192" name="Google Shape;3192;p50"/>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3" name="Google Shape;3193;p50"/>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4" name="Google Shape;3194;p50"/>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5" name="Google Shape;3195;p50"/>
          <p:cNvSpPr/>
          <p:nvPr/>
        </p:nvSpPr>
        <p:spPr>
          <a:xfrm>
            <a:off x="-34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6" name="Google Shape;3196;p50"/>
          <p:cNvSpPr/>
          <p:nvPr/>
        </p:nvSpPr>
        <p:spPr>
          <a:xfrm>
            <a:off x="4134250" y="451527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7" name="Google Shape;3197;p50"/>
          <p:cNvSpPr/>
          <p:nvPr/>
        </p:nvSpPr>
        <p:spPr>
          <a:xfrm>
            <a:off x="3406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8" name="Google Shape;3198;p50"/>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199" name="Google Shape;3199;p50"/>
          <p:cNvGrpSpPr/>
          <p:nvPr/>
        </p:nvGrpSpPr>
        <p:grpSpPr>
          <a:xfrm rot="452190">
            <a:off x="7179462" y="284180"/>
            <a:ext cx="1880150" cy="1410744"/>
            <a:chOff x="6833425" y="231725"/>
            <a:chExt cx="1950919" cy="1463845"/>
          </a:xfrm>
        </p:grpSpPr>
        <p:sp>
          <p:nvSpPr>
            <p:cNvPr id="3200" name="Google Shape;3200;p50"/>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0"/>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0"/>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0"/>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0"/>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0"/>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0"/>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0"/>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0"/>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0"/>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0"/>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0"/>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0"/>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0"/>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0"/>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0"/>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0"/>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0"/>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0"/>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0"/>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0"/>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0"/>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0"/>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0"/>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0"/>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0"/>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0"/>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0"/>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0"/>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0"/>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0"/>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0"/>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0"/>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0"/>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0"/>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0"/>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0"/>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0"/>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0"/>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0"/>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0"/>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0"/>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0"/>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0"/>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0"/>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0"/>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0"/>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47" name="Google Shape;3247;p50"/>
          <p:cNvPicPr preferRelativeResize="0"/>
          <p:nvPr/>
        </p:nvPicPr>
        <p:blipFill>
          <a:blip r:embed="rId3">
            <a:alphaModFix/>
          </a:blip>
          <a:stretch>
            <a:fillRect/>
          </a:stretch>
        </p:blipFill>
        <p:spPr>
          <a:xfrm>
            <a:off x="7736" y="1366413"/>
            <a:ext cx="3987300" cy="1314450"/>
          </a:xfrm>
          <a:prstGeom prst="rect">
            <a:avLst/>
          </a:prstGeom>
          <a:noFill/>
          <a:ln>
            <a:noFill/>
          </a:ln>
        </p:spPr>
      </p:pic>
      <p:sp>
        <p:nvSpPr>
          <p:cNvPr id="3248" name="Google Shape;3248;p50"/>
          <p:cNvSpPr txBox="1"/>
          <p:nvPr/>
        </p:nvSpPr>
        <p:spPr>
          <a:xfrm>
            <a:off x="3960300" y="3029550"/>
            <a:ext cx="14271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Fira Sans"/>
                <a:ea typeface="Fira Sans"/>
                <a:cs typeface="Fira Sans"/>
                <a:sym typeface="Fira Sans"/>
              </a:rPr>
              <a:t>User Based</a:t>
            </a:r>
            <a:endParaRPr sz="1200">
              <a:solidFill>
                <a:schemeClr val="lt2"/>
              </a:solidFill>
              <a:latin typeface="Fira Sans"/>
              <a:ea typeface="Fira Sans"/>
              <a:cs typeface="Fira Sans"/>
              <a:sym typeface="Fira Sans"/>
            </a:endParaRPr>
          </a:p>
        </p:txBody>
      </p:sp>
      <p:sp>
        <p:nvSpPr>
          <p:cNvPr id="3249" name="Google Shape;3249;p50"/>
          <p:cNvSpPr txBox="1"/>
          <p:nvPr/>
        </p:nvSpPr>
        <p:spPr>
          <a:xfrm>
            <a:off x="4036488" y="3965500"/>
            <a:ext cx="14271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Item Based </a:t>
            </a:r>
            <a:endParaRPr sz="1200">
              <a:solidFill>
                <a:schemeClr val="lt2"/>
              </a:solidFill>
            </a:endParaRPr>
          </a:p>
        </p:txBody>
      </p:sp>
      <p:sp>
        <p:nvSpPr>
          <p:cNvPr id="3250" name="Google Shape;3250;p50"/>
          <p:cNvSpPr/>
          <p:nvPr/>
        </p:nvSpPr>
        <p:spPr>
          <a:xfrm>
            <a:off x="199275" y="2080625"/>
            <a:ext cx="3604200" cy="185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1" name="Google Shape;3251;p50"/>
          <p:cNvSpPr/>
          <p:nvPr/>
        </p:nvSpPr>
        <p:spPr>
          <a:xfrm>
            <a:off x="4036500" y="4006525"/>
            <a:ext cx="898200" cy="2631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2" name="Google Shape;3252;p50"/>
          <p:cNvSpPr txBox="1"/>
          <p:nvPr/>
        </p:nvSpPr>
        <p:spPr>
          <a:xfrm>
            <a:off x="5060050" y="3432975"/>
            <a:ext cx="4247400" cy="16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850">
                <a:latin typeface="Fira Sans"/>
                <a:ea typeface="Fira Sans"/>
                <a:cs typeface="Fira Sans"/>
                <a:sym typeface="Fira Sans"/>
              </a:rPr>
              <a:t>Item-Based Pearson Similarity </a:t>
            </a:r>
            <a:r>
              <a:rPr lang="en" sz="850">
                <a:latin typeface="Fira Sans"/>
                <a:ea typeface="Fira Sans"/>
                <a:cs typeface="Fira Sans"/>
                <a:sym typeface="Fira Sans"/>
              </a:rPr>
              <a:t>KNNBaseline </a:t>
            </a:r>
            <a:endParaRPr sz="850">
              <a:latin typeface="Fira Sans"/>
              <a:ea typeface="Fira Sans"/>
              <a:cs typeface="Fira Sans"/>
              <a:sym typeface="Fira Sans"/>
            </a:endParaRPr>
          </a:p>
          <a:p>
            <a:pPr indent="0" lvl="0" marL="0" rtl="0" algn="l">
              <a:lnSpc>
                <a:spcPct val="115000"/>
              </a:lnSpc>
              <a:spcBef>
                <a:spcPts val="1100"/>
              </a:spcBef>
              <a:spcAft>
                <a:spcPts val="0"/>
              </a:spcAft>
              <a:buNone/>
            </a:pPr>
            <a:r>
              <a:rPr lang="en" sz="850">
                <a:latin typeface="Fira Sans"/>
                <a:ea typeface="Fira Sans"/>
                <a:cs typeface="Fira Sans"/>
                <a:sym typeface="Fira Sans"/>
              </a:rPr>
              <a:t>Hyperparameter obtained by GridSearch is:</a:t>
            </a:r>
            <a:endParaRPr sz="850">
              <a:latin typeface="Fira Sans"/>
              <a:ea typeface="Fira Sans"/>
              <a:cs typeface="Fira Sans"/>
              <a:sym typeface="Fira Sans"/>
            </a:endParaRPr>
          </a:p>
          <a:p>
            <a:pPr indent="-282575" lvl="0" marL="457200" rtl="0" algn="l">
              <a:lnSpc>
                <a:spcPct val="115000"/>
              </a:lnSpc>
              <a:spcBef>
                <a:spcPts val="1100"/>
              </a:spcBef>
              <a:spcAft>
                <a:spcPts val="0"/>
              </a:spcAft>
              <a:buSzPts val="850"/>
              <a:buFont typeface="Fira Sans"/>
              <a:buChar char="●"/>
            </a:pPr>
            <a:r>
              <a:rPr lang="en" sz="850">
                <a:latin typeface="Fira Sans"/>
                <a:ea typeface="Fira Sans"/>
                <a:cs typeface="Fira Sans"/>
                <a:sym typeface="Fira Sans"/>
              </a:rPr>
              <a:t>k = 50, (the max number of neighbours to take into consideration in aggregation)</a:t>
            </a:r>
            <a:endParaRPr sz="850">
              <a:latin typeface="Fira Sans"/>
              <a:ea typeface="Fira Sans"/>
              <a:cs typeface="Fira Sans"/>
              <a:sym typeface="Fira Sans"/>
            </a:endParaRPr>
          </a:p>
          <a:p>
            <a:pPr indent="-282575" lvl="0" marL="457200" rtl="0" algn="l">
              <a:lnSpc>
                <a:spcPct val="115000"/>
              </a:lnSpc>
              <a:spcBef>
                <a:spcPts val="0"/>
              </a:spcBef>
              <a:spcAft>
                <a:spcPts val="0"/>
              </a:spcAft>
              <a:buSzPts val="850"/>
              <a:buFont typeface="Fira Sans"/>
              <a:buChar char="●"/>
            </a:pPr>
            <a:r>
              <a:rPr lang="en" sz="850">
                <a:latin typeface="Fira Sans"/>
                <a:ea typeface="Fira Sans"/>
                <a:cs typeface="Fira Sans"/>
                <a:sym typeface="Fira Sans"/>
              </a:rPr>
              <a:t>min_k = 5, </a:t>
            </a:r>
            <a:r>
              <a:rPr lang="en" sz="850">
                <a:latin typeface="Fira Sans"/>
                <a:ea typeface="Fira Sans"/>
                <a:cs typeface="Fira Sans"/>
                <a:sym typeface="Fira Sans"/>
              </a:rPr>
              <a:t>(the minimum number of neighbors to take into account for aggregation)</a:t>
            </a:r>
            <a:endParaRPr sz="850">
              <a:latin typeface="Fira Sans"/>
              <a:ea typeface="Fira Sans"/>
              <a:cs typeface="Fira Sans"/>
              <a:sym typeface="Fira Sans"/>
            </a:endParaRPr>
          </a:p>
          <a:p>
            <a:pPr indent="-282575" lvl="0" marL="457200" rtl="0" algn="l">
              <a:lnSpc>
                <a:spcPct val="115000"/>
              </a:lnSpc>
              <a:spcBef>
                <a:spcPts val="0"/>
              </a:spcBef>
              <a:spcAft>
                <a:spcPts val="0"/>
              </a:spcAft>
              <a:buSzPts val="850"/>
              <a:buFont typeface="Fira Sans"/>
              <a:buChar char="●"/>
            </a:pPr>
            <a:r>
              <a:rPr lang="en" sz="850">
                <a:latin typeface="Fira Sans"/>
                <a:ea typeface="Fira Sans"/>
                <a:cs typeface="Fira Sans"/>
                <a:sym typeface="Fira Sans"/>
              </a:rPr>
              <a:t>min_support = 5 (minimum number of common items needed between items)</a:t>
            </a:r>
            <a:endParaRPr sz="850">
              <a:latin typeface="Fira Sans"/>
              <a:ea typeface="Fira Sans"/>
              <a:cs typeface="Fira Sans"/>
              <a:sym typeface="Fira Sans"/>
            </a:endParaRPr>
          </a:p>
        </p:txBody>
      </p:sp>
      <p:sp>
        <p:nvSpPr>
          <p:cNvPr id="3253" name="Google Shape;3253;p50"/>
          <p:cNvSpPr/>
          <p:nvPr/>
        </p:nvSpPr>
        <p:spPr>
          <a:xfrm>
            <a:off x="1463525" y="466767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54" name="Google Shape;3254;p50"/>
          <p:cNvPicPr preferRelativeResize="0"/>
          <p:nvPr/>
        </p:nvPicPr>
        <p:blipFill>
          <a:blip r:embed="rId4">
            <a:alphaModFix/>
          </a:blip>
          <a:stretch>
            <a:fillRect/>
          </a:stretch>
        </p:blipFill>
        <p:spPr>
          <a:xfrm>
            <a:off x="0" y="3559550"/>
            <a:ext cx="3844450" cy="990600"/>
          </a:xfrm>
          <a:prstGeom prst="rect">
            <a:avLst/>
          </a:prstGeom>
          <a:noFill/>
          <a:ln>
            <a:noFill/>
          </a:ln>
        </p:spPr>
      </p:pic>
      <p:sp>
        <p:nvSpPr>
          <p:cNvPr id="3255" name="Google Shape;3255;p50"/>
          <p:cNvSpPr/>
          <p:nvPr/>
        </p:nvSpPr>
        <p:spPr>
          <a:xfrm>
            <a:off x="38675" y="4269625"/>
            <a:ext cx="3805800" cy="2631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56" name="Google Shape;3256;p50"/>
          <p:cNvPicPr preferRelativeResize="0"/>
          <p:nvPr/>
        </p:nvPicPr>
        <p:blipFill>
          <a:blip r:embed="rId5">
            <a:alphaModFix/>
          </a:blip>
          <a:stretch>
            <a:fillRect/>
          </a:stretch>
        </p:blipFill>
        <p:spPr>
          <a:xfrm>
            <a:off x="0" y="2689550"/>
            <a:ext cx="3844450" cy="904875"/>
          </a:xfrm>
          <a:prstGeom prst="rect">
            <a:avLst/>
          </a:prstGeom>
          <a:noFill/>
          <a:ln>
            <a:noFill/>
          </a:ln>
        </p:spPr>
      </p:pic>
      <p:pic>
        <p:nvPicPr>
          <p:cNvPr id="3257" name="Google Shape;3257;p50"/>
          <p:cNvPicPr preferRelativeResize="0"/>
          <p:nvPr/>
        </p:nvPicPr>
        <p:blipFill>
          <a:blip r:embed="rId6">
            <a:alphaModFix/>
          </a:blip>
          <a:stretch>
            <a:fillRect/>
          </a:stretch>
        </p:blipFill>
        <p:spPr>
          <a:xfrm>
            <a:off x="5417600" y="0"/>
            <a:ext cx="3726401" cy="3070625"/>
          </a:xfrm>
          <a:prstGeom prst="rect">
            <a:avLst/>
          </a:prstGeom>
          <a:noFill/>
          <a:ln>
            <a:noFill/>
          </a:ln>
        </p:spPr>
      </p:pic>
      <p:sp>
        <p:nvSpPr>
          <p:cNvPr id="3258" name="Google Shape;3258;p50"/>
          <p:cNvSpPr txBox="1"/>
          <p:nvPr/>
        </p:nvSpPr>
        <p:spPr>
          <a:xfrm>
            <a:off x="38675" y="4614500"/>
            <a:ext cx="48495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Pearson correlation inherently normalizes the rating scales by considering the deviation from the mean rating of each user.</a:t>
            </a:r>
            <a:endParaRPr sz="12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a:t>
            </a:r>
            <a:r>
              <a:rPr lang="en"/>
              <a:t>-Based Evaluation</a:t>
            </a:r>
            <a:endParaRPr>
              <a:solidFill>
                <a:schemeClr val="lt1"/>
              </a:solidFill>
            </a:endParaRPr>
          </a:p>
        </p:txBody>
      </p:sp>
      <p:grpSp>
        <p:nvGrpSpPr>
          <p:cNvPr id="3264" name="Google Shape;3264;p51"/>
          <p:cNvGrpSpPr/>
          <p:nvPr/>
        </p:nvGrpSpPr>
        <p:grpSpPr>
          <a:xfrm rot="-270074">
            <a:off x="7520601" y="3713015"/>
            <a:ext cx="1358577" cy="1259963"/>
            <a:chOff x="-2401400" y="2614784"/>
            <a:chExt cx="2401395" cy="2227841"/>
          </a:xfrm>
        </p:grpSpPr>
        <p:sp>
          <p:nvSpPr>
            <p:cNvPr id="3265" name="Google Shape;3265;p51"/>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1"/>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1"/>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1"/>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1"/>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1"/>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1"/>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1"/>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1"/>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1"/>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1"/>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1"/>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1"/>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1"/>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1"/>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1"/>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1"/>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1"/>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1"/>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1"/>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1"/>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1"/>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1"/>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1"/>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1"/>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1"/>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1"/>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1"/>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51"/>
          <p:cNvGrpSpPr/>
          <p:nvPr/>
        </p:nvGrpSpPr>
        <p:grpSpPr>
          <a:xfrm rot="-1936839">
            <a:off x="228234" y="3876612"/>
            <a:ext cx="1098574" cy="932746"/>
            <a:chOff x="8039217" y="153473"/>
            <a:chExt cx="898762" cy="763062"/>
          </a:xfrm>
        </p:grpSpPr>
        <p:sp>
          <p:nvSpPr>
            <p:cNvPr id="3297" name="Google Shape;3297;p51"/>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1"/>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1"/>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1"/>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1"/>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1"/>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1"/>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1"/>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1"/>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1"/>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1"/>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1"/>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1"/>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0" name="Google Shape;3310;p51"/>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1" name="Google Shape;3311;p51"/>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2" name="Google Shape;3312;p51"/>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3" name="Google Shape;3313;p51"/>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4" name="Google Shape;3314;p51"/>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5" name="Google Shape;3315;p51"/>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6" name="Google Shape;3316;p51"/>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7" name="Google Shape;3317;p51"/>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8" name="Google Shape;3318;p51"/>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9" name="Google Shape;3319;p51"/>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20" name="Google Shape;3320;p51"/>
          <p:cNvGrpSpPr/>
          <p:nvPr/>
        </p:nvGrpSpPr>
        <p:grpSpPr>
          <a:xfrm rot="452190">
            <a:off x="7179462" y="284180"/>
            <a:ext cx="1880150" cy="1410744"/>
            <a:chOff x="6833425" y="231725"/>
            <a:chExt cx="1950919" cy="1463845"/>
          </a:xfrm>
        </p:grpSpPr>
        <p:sp>
          <p:nvSpPr>
            <p:cNvPr id="3321" name="Google Shape;3321;p51"/>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1"/>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1"/>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1"/>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1"/>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1"/>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1"/>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1"/>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1"/>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1"/>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1"/>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1"/>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1"/>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1"/>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1"/>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1"/>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1"/>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1"/>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1"/>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1"/>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1"/>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1"/>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1"/>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1"/>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1"/>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1"/>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1"/>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1"/>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1"/>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1"/>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1"/>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1"/>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1"/>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1"/>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1"/>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1"/>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1"/>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1"/>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1"/>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1"/>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1"/>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1"/>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1"/>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1"/>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1"/>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1"/>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1"/>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8" name="Google Shape;3368;p51"/>
          <p:cNvPicPr preferRelativeResize="0"/>
          <p:nvPr/>
        </p:nvPicPr>
        <p:blipFill>
          <a:blip r:embed="rId3">
            <a:alphaModFix/>
          </a:blip>
          <a:stretch>
            <a:fillRect/>
          </a:stretch>
        </p:blipFill>
        <p:spPr>
          <a:xfrm>
            <a:off x="4331875" y="1283050"/>
            <a:ext cx="4861701" cy="1599597"/>
          </a:xfrm>
          <a:prstGeom prst="rect">
            <a:avLst/>
          </a:prstGeom>
          <a:noFill/>
          <a:ln>
            <a:noFill/>
          </a:ln>
        </p:spPr>
      </p:pic>
      <p:pic>
        <p:nvPicPr>
          <p:cNvPr id="3369" name="Google Shape;3369;p51"/>
          <p:cNvPicPr preferRelativeResize="0"/>
          <p:nvPr/>
        </p:nvPicPr>
        <p:blipFill>
          <a:blip r:embed="rId4">
            <a:alphaModFix/>
          </a:blip>
          <a:stretch>
            <a:fillRect/>
          </a:stretch>
        </p:blipFill>
        <p:spPr>
          <a:xfrm>
            <a:off x="1796200" y="3193132"/>
            <a:ext cx="5551601" cy="1922568"/>
          </a:xfrm>
          <a:prstGeom prst="rect">
            <a:avLst/>
          </a:prstGeom>
          <a:noFill/>
          <a:ln>
            <a:noFill/>
          </a:ln>
        </p:spPr>
      </p:pic>
      <p:pic>
        <p:nvPicPr>
          <p:cNvPr id="3370" name="Google Shape;3370;p51"/>
          <p:cNvPicPr preferRelativeResize="0"/>
          <p:nvPr/>
        </p:nvPicPr>
        <p:blipFill>
          <a:blip r:embed="rId5">
            <a:alphaModFix/>
          </a:blip>
          <a:stretch>
            <a:fillRect/>
          </a:stretch>
        </p:blipFill>
        <p:spPr>
          <a:xfrm>
            <a:off x="-101450" y="1270450"/>
            <a:ext cx="4383749" cy="1599600"/>
          </a:xfrm>
          <a:prstGeom prst="rect">
            <a:avLst/>
          </a:prstGeom>
          <a:noFill/>
          <a:ln>
            <a:noFill/>
          </a:ln>
        </p:spPr>
      </p:pic>
      <p:sp>
        <p:nvSpPr>
          <p:cNvPr id="3371" name="Google Shape;3371;p51"/>
          <p:cNvSpPr txBox="1"/>
          <p:nvPr/>
        </p:nvSpPr>
        <p:spPr>
          <a:xfrm>
            <a:off x="2125437" y="2675050"/>
            <a:ext cx="3594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2"/>
              </a:solidFill>
            </a:endParaRPr>
          </a:p>
          <a:p>
            <a:pPr indent="0" lvl="0" marL="0" rtl="0" algn="l">
              <a:spcBef>
                <a:spcPts val="0"/>
              </a:spcBef>
              <a:spcAft>
                <a:spcPts val="0"/>
              </a:spcAft>
              <a:buNone/>
            </a:pPr>
            <a:r>
              <a:rPr b="1" lang="en" sz="1200">
                <a:solidFill>
                  <a:schemeClr val="lt2"/>
                </a:solidFill>
              </a:rPr>
              <a:t>Have issues predicting 5.0</a:t>
            </a:r>
            <a:endParaRPr b="1" sz="1200">
              <a:solidFill>
                <a:schemeClr val="lt2"/>
              </a:solidFill>
            </a:endParaRPr>
          </a:p>
        </p:txBody>
      </p:sp>
      <p:cxnSp>
        <p:nvCxnSpPr>
          <p:cNvPr id="3372" name="Google Shape;3372;p51"/>
          <p:cNvCxnSpPr/>
          <p:nvPr/>
        </p:nvCxnSpPr>
        <p:spPr>
          <a:xfrm flipH="1" rot="10800000">
            <a:off x="3163450" y="2761175"/>
            <a:ext cx="858600" cy="185700"/>
          </a:xfrm>
          <a:prstGeom prst="straightConnector1">
            <a:avLst/>
          </a:prstGeom>
          <a:noFill/>
          <a:ln cap="flat" cmpd="sng" w="9525">
            <a:solidFill>
              <a:schemeClr val="lt2"/>
            </a:solidFill>
            <a:prstDash val="solid"/>
            <a:round/>
            <a:headEnd len="med" w="med" type="none"/>
            <a:tailEnd len="med" w="med" type="triangle"/>
          </a:ln>
        </p:spPr>
      </p:cxnSp>
      <p:cxnSp>
        <p:nvCxnSpPr>
          <p:cNvPr id="3373" name="Google Shape;3373;p51"/>
          <p:cNvCxnSpPr/>
          <p:nvPr/>
        </p:nvCxnSpPr>
        <p:spPr>
          <a:xfrm rot="10800000">
            <a:off x="2088050" y="2714900"/>
            <a:ext cx="1098600" cy="239700"/>
          </a:xfrm>
          <a:prstGeom prst="straightConnector1">
            <a:avLst/>
          </a:prstGeom>
          <a:noFill/>
          <a:ln cap="flat" cmpd="sng" w="9525">
            <a:solidFill>
              <a:schemeClr val="lt2"/>
            </a:solidFill>
            <a:prstDash val="solid"/>
            <a:round/>
            <a:headEnd len="med" w="med" type="none"/>
            <a:tailEnd len="med" w="med" type="triangle"/>
          </a:ln>
        </p:spPr>
      </p:cxnSp>
      <p:cxnSp>
        <p:nvCxnSpPr>
          <p:cNvPr id="3374" name="Google Shape;3374;p51"/>
          <p:cNvCxnSpPr/>
          <p:nvPr/>
        </p:nvCxnSpPr>
        <p:spPr>
          <a:xfrm>
            <a:off x="3356800" y="3147975"/>
            <a:ext cx="3596700" cy="1740300"/>
          </a:xfrm>
          <a:prstGeom prst="straightConnector1">
            <a:avLst/>
          </a:prstGeom>
          <a:noFill/>
          <a:ln cap="flat" cmpd="sng" w="9525">
            <a:solidFill>
              <a:schemeClr val="lt2"/>
            </a:solidFill>
            <a:prstDash val="solid"/>
            <a:round/>
            <a:headEnd len="med" w="med" type="none"/>
            <a:tailEnd len="med" w="med" type="triangle"/>
          </a:ln>
        </p:spPr>
      </p:cxnSp>
      <p:cxnSp>
        <p:nvCxnSpPr>
          <p:cNvPr id="3375" name="Google Shape;3375;p51"/>
          <p:cNvCxnSpPr/>
          <p:nvPr/>
        </p:nvCxnSpPr>
        <p:spPr>
          <a:xfrm>
            <a:off x="3356800" y="3147975"/>
            <a:ext cx="897300" cy="16551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9" name="Shape 3379"/>
        <p:cNvGrpSpPr/>
        <p:nvPr/>
      </p:nvGrpSpPr>
      <p:grpSpPr>
        <a:xfrm>
          <a:off x="0" y="0"/>
          <a:ext cx="0" cy="0"/>
          <a:chOff x="0" y="0"/>
          <a:chExt cx="0" cy="0"/>
        </a:xfrm>
      </p:grpSpPr>
      <p:sp>
        <p:nvSpPr>
          <p:cNvPr id="3380" name="Google Shape;338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Model-Based</a:t>
            </a:r>
            <a:endParaRPr>
              <a:solidFill>
                <a:schemeClr val="lt1"/>
              </a:solidFill>
            </a:endParaRPr>
          </a:p>
        </p:txBody>
      </p:sp>
      <p:grpSp>
        <p:nvGrpSpPr>
          <p:cNvPr id="3381" name="Google Shape;3381;p52"/>
          <p:cNvGrpSpPr/>
          <p:nvPr/>
        </p:nvGrpSpPr>
        <p:grpSpPr>
          <a:xfrm rot="-270074">
            <a:off x="7520601" y="3713015"/>
            <a:ext cx="1358577" cy="1259963"/>
            <a:chOff x="-2401400" y="2614784"/>
            <a:chExt cx="2401395" cy="2227841"/>
          </a:xfrm>
        </p:grpSpPr>
        <p:sp>
          <p:nvSpPr>
            <p:cNvPr id="3382" name="Google Shape;3382;p52"/>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2"/>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2"/>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2"/>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2"/>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2"/>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2"/>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2"/>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2"/>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2"/>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2"/>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2"/>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2"/>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2"/>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2"/>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2"/>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2"/>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2"/>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2"/>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2"/>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2"/>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2"/>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2"/>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2"/>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2"/>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2"/>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2"/>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2"/>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2"/>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2"/>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2"/>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52"/>
          <p:cNvGrpSpPr/>
          <p:nvPr/>
        </p:nvGrpSpPr>
        <p:grpSpPr>
          <a:xfrm rot="-1936839">
            <a:off x="228234" y="3876612"/>
            <a:ext cx="1098574" cy="932746"/>
            <a:chOff x="8039217" y="153473"/>
            <a:chExt cx="898762" cy="763062"/>
          </a:xfrm>
        </p:grpSpPr>
        <p:sp>
          <p:nvSpPr>
            <p:cNvPr id="3414" name="Google Shape;3414;p5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52"/>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8" name="Google Shape;3428;p52"/>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9" name="Google Shape;3429;p52"/>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0" name="Google Shape;3430;p52"/>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1" name="Google Shape;3431;p52"/>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2" name="Google Shape;3432;p52"/>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3" name="Google Shape;3433;p52"/>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4" name="Google Shape;3434;p52"/>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5" name="Google Shape;3435;p52"/>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6" name="Google Shape;3436;p52"/>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437" name="Google Shape;3437;p52"/>
          <p:cNvGrpSpPr/>
          <p:nvPr/>
        </p:nvGrpSpPr>
        <p:grpSpPr>
          <a:xfrm rot="452190">
            <a:off x="7179462" y="284180"/>
            <a:ext cx="1880150" cy="1410744"/>
            <a:chOff x="6833425" y="231725"/>
            <a:chExt cx="1950919" cy="1463845"/>
          </a:xfrm>
        </p:grpSpPr>
        <p:sp>
          <p:nvSpPr>
            <p:cNvPr id="3438" name="Google Shape;3438;p52"/>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2"/>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2"/>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2"/>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2"/>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2"/>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2"/>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2"/>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2"/>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2"/>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2"/>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2"/>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2"/>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2"/>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2"/>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2"/>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2"/>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2"/>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2"/>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2"/>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2"/>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2"/>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2"/>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2"/>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2"/>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2"/>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2"/>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2"/>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2"/>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2"/>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2"/>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2"/>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2"/>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2"/>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2"/>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2"/>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2"/>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2"/>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2"/>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2"/>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2"/>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2"/>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2"/>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2"/>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2"/>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2"/>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2"/>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85" name="Google Shape;3485;p52"/>
          <p:cNvPicPr preferRelativeResize="0"/>
          <p:nvPr/>
        </p:nvPicPr>
        <p:blipFill>
          <a:blip r:embed="rId3">
            <a:alphaModFix/>
          </a:blip>
          <a:stretch>
            <a:fillRect/>
          </a:stretch>
        </p:blipFill>
        <p:spPr>
          <a:xfrm>
            <a:off x="-12" y="1117350"/>
            <a:ext cx="4067175" cy="990600"/>
          </a:xfrm>
          <a:prstGeom prst="rect">
            <a:avLst/>
          </a:prstGeom>
          <a:noFill/>
          <a:ln>
            <a:noFill/>
          </a:ln>
        </p:spPr>
      </p:pic>
      <p:pic>
        <p:nvPicPr>
          <p:cNvPr id="3486" name="Google Shape;3486;p52"/>
          <p:cNvPicPr preferRelativeResize="0"/>
          <p:nvPr/>
        </p:nvPicPr>
        <p:blipFill>
          <a:blip r:embed="rId4">
            <a:alphaModFix/>
          </a:blip>
          <a:stretch>
            <a:fillRect/>
          </a:stretch>
        </p:blipFill>
        <p:spPr>
          <a:xfrm>
            <a:off x="-25" y="2185863"/>
            <a:ext cx="1647825" cy="666750"/>
          </a:xfrm>
          <a:prstGeom prst="rect">
            <a:avLst/>
          </a:prstGeom>
          <a:noFill/>
          <a:ln>
            <a:noFill/>
          </a:ln>
        </p:spPr>
      </p:pic>
      <p:pic>
        <p:nvPicPr>
          <p:cNvPr id="3487" name="Google Shape;3487;p52"/>
          <p:cNvPicPr preferRelativeResize="0"/>
          <p:nvPr/>
        </p:nvPicPr>
        <p:blipFill>
          <a:blip r:embed="rId5">
            <a:alphaModFix/>
          </a:blip>
          <a:stretch>
            <a:fillRect/>
          </a:stretch>
        </p:blipFill>
        <p:spPr>
          <a:xfrm>
            <a:off x="-4775" y="2930513"/>
            <a:ext cx="1657350" cy="704850"/>
          </a:xfrm>
          <a:prstGeom prst="rect">
            <a:avLst/>
          </a:prstGeom>
          <a:noFill/>
          <a:ln>
            <a:noFill/>
          </a:ln>
        </p:spPr>
      </p:pic>
      <p:sp>
        <p:nvSpPr>
          <p:cNvPr id="3488" name="Google Shape;3488;p52"/>
          <p:cNvSpPr/>
          <p:nvPr/>
        </p:nvSpPr>
        <p:spPr>
          <a:xfrm>
            <a:off x="160200" y="1446375"/>
            <a:ext cx="3761100" cy="1854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9" name="Google Shape;3489;p52"/>
          <p:cNvSpPr txBox="1"/>
          <p:nvPr/>
        </p:nvSpPr>
        <p:spPr>
          <a:xfrm>
            <a:off x="1731450" y="2308200"/>
            <a:ext cx="6186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SVD</a:t>
            </a:r>
            <a:endParaRPr sz="1200">
              <a:solidFill>
                <a:schemeClr val="lt2"/>
              </a:solidFill>
            </a:endParaRPr>
          </a:p>
        </p:txBody>
      </p:sp>
      <p:sp>
        <p:nvSpPr>
          <p:cNvPr id="3490" name="Google Shape;3490;p52"/>
          <p:cNvSpPr txBox="1"/>
          <p:nvPr/>
        </p:nvSpPr>
        <p:spPr>
          <a:xfrm>
            <a:off x="1731450" y="3071875"/>
            <a:ext cx="6186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NMF</a:t>
            </a:r>
            <a:endParaRPr sz="1200">
              <a:solidFill>
                <a:schemeClr val="lt2"/>
              </a:solidFill>
            </a:endParaRPr>
          </a:p>
        </p:txBody>
      </p:sp>
      <p:sp>
        <p:nvSpPr>
          <p:cNvPr id="3491" name="Google Shape;3491;p52"/>
          <p:cNvSpPr/>
          <p:nvPr/>
        </p:nvSpPr>
        <p:spPr>
          <a:xfrm>
            <a:off x="1731450" y="2356600"/>
            <a:ext cx="503700" cy="2631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2" name="Google Shape;3492;p52"/>
          <p:cNvSpPr txBox="1"/>
          <p:nvPr/>
        </p:nvSpPr>
        <p:spPr>
          <a:xfrm>
            <a:off x="3840850" y="2296625"/>
            <a:ext cx="4247400" cy="20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150">
                <a:latin typeface="Fira Sans"/>
                <a:ea typeface="Fira Sans"/>
                <a:cs typeface="Fira Sans"/>
                <a:sym typeface="Fira Sans"/>
              </a:rPr>
              <a:t>SVD</a:t>
            </a:r>
            <a:endParaRPr sz="1150">
              <a:latin typeface="Fira Sans"/>
              <a:ea typeface="Fira Sans"/>
              <a:cs typeface="Fira Sans"/>
              <a:sym typeface="Fira Sans"/>
            </a:endParaRPr>
          </a:p>
          <a:p>
            <a:pPr indent="0" lvl="0" marL="0" rtl="0" algn="l">
              <a:lnSpc>
                <a:spcPct val="115000"/>
              </a:lnSpc>
              <a:spcBef>
                <a:spcPts val="1100"/>
              </a:spcBef>
              <a:spcAft>
                <a:spcPts val="0"/>
              </a:spcAft>
              <a:buNone/>
            </a:pPr>
            <a:r>
              <a:rPr lang="en" sz="1150">
                <a:latin typeface="Fira Sans"/>
                <a:ea typeface="Fira Sans"/>
                <a:cs typeface="Fira Sans"/>
                <a:sym typeface="Fira Sans"/>
              </a:rPr>
              <a:t>Hyperparameter obtained by GridSearch is:</a:t>
            </a:r>
            <a:endParaRPr sz="1150">
              <a:latin typeface="Fira Sans"/>
              <a:ea typeface="Fira Sans"/>
              <a:cs typeface="Fira Sans"/>
              <a:sym typeface="Fira Sans"/>
            </a:endParaRPr>
          </a:p>
          <a:p>
            <a:pPr indent="-301625" lvl="0" marL="457200" rtl="0" algn="l">
              <a:lnSpc>
                <a:spcPct val="115000"/>
              </a:lnSpc>
              <a:spcBef>
                <a:spcPts val="1100"/>
              </a:spcBef>
              <a:spcAft>
                <a:spcPts val="0"/>
              </a:spcAft>
              <a:buSzPts val="1150"/>
              <a:buFont typeface="Fira Sans"/>
              <a:buChar char="●"/>
            </a:pPr>
            <a:r>
              <a:rPr lang="en" sz="1150">
                <a:latin typeface="Fira Sans"/>
                <a:ea typeface="Fira Sans"/>
                <a:cs typeface="Fira Sans"/>
                <a:sym typeface="Fira Sans"/>
              </a:rPr>
              <a:t>N</a:t>
            </a:r>
            <a:r>
              <a:rPr lang="en" sz="1150">
                <a:latin typeface="Fira Sans"/>
                <a:ea typeface="Fira Sans"/>
                <a:cs typeface="Fira Sans"/>
                <a:sym typeface="Fira Sans"/>
              </a:rPr>
              <a:t>_factors = 80 (the number of factors)</a:t>
            </a:r>
            <a:endParaRPr sz="1150">
              <a:latin typeface="Fira Sans"/>
              <a:ea typeface="Fira Sans"/>
              <a:cs typeface="Fira Sans"/>
              <a:sym typeface="Fira Sans"/>
            </a:endParaRPr>
          </a:p>
          <a:p>
            <a:pPr indent="-301625" lvl="0" marL="457200" rtl="0" algn="l">
              <a:lnSpc>
                <a:spcPct val="115000"/>
              </a:lnSpc>
              <a:spcBef>
                <a:spcPts val="0"/>
              </a:spcBef>
              <a:spcAft>
                <a:spcPts val="0"/>
              </a:spcAft>
              <a:buSzPts val="1150"/>
              <a:buFont typeface="Fira Sans"/>
              <a:buChar char="●"/>
            </a:pPr>
            <a:r>
              <a:rPr lang="en" sz="1150">
                <a:latin typeface="Fira Sans"/>
                <a:ea typeface="Fira Sans"/>
                <a:cs typeface="Fira Sans"/>
                <a:sym typeface="Fira Sans"/>
              </a:rPr>
              <a:t>n_epochs = 20 (the number of iteration of the SGD procedure)</a:t>
            </a:r>
            <a:endParaRPr sz="1150">
              <a:latin typeface="Fira Sans"/>
              <a:ea typeface="Fira Sans"/>
              <a:cs typeface="Fira Sans"/>
              <a:sym typeface="Fira Sans"/>
            </a:endParaRPr>
          </a:p>
          <a:p>
            <a:pPr indent="-301625" lvl="0" marL="457200" rtl="0" algn="l">
              <a:lnSpc>
                <a:spcPct val="115000"/>
              </a:lnSpc>
              <a:spcBef>
                <a:spcPts val="0"/>
              </a:spcBef>
              <a:spcAft>
                <a:spcPts val="0"/>
              </a:spcAft>
              <a:buSzPts val="1150"/>
              <a:buFont typeface="Fira Sans"/>
              <a:buChar char="●"/>
            </a:pPr>
            <a:r>
              <a:rPr lang="en" sz="1150">
                <a:latin typeface="Fira Sans"/>
                <a:ea typeface="Fira Sans"/>
                <a:cs typeface="Fira Sans"/>
                <a:sym typeface="Fira Sans"/>
              </a:rPr>
              <a:t>lr_all = 0.005 the learning rate for all parameters)</a:t>
            </a:r>
            <a:endParaRPr sz="1150">
              <a:latin typeface="Fira Sans"/>
              <a:ea typeface="Fira Sans"/>
              <a:cs typeface="Fira Sans"/>
              <a:sym typeface="Fira Sans"/>
            </a:endParaRPr>
          </a:p>
          <a:p>
            <a:pPr indent="-301625" lvl="0" marL="457200" rtl="0" algn="l">
              <a:lnSpc>
                <a:spcPct val="115000"/>
              </a:lnSpc>
              <a:spcBef>
                <a:spcPts val="0"/>
              </a:spcBef>
              <a:spcAft>
                <a:spcPts val="0"/>
              </a:spcAft>
              <a:buSzPts val="1150"/>
              <a:buFont typeface="Fira Sans"/>
              <a:buChar char="●"/>
            </a:pPr>
            <a:r>
              <a:rPr lang="en" sz="1150">
                <a:latin typeface="Fira Sans"/>
                <a:ea typeface="Fira Sans"/>
                <a:cs typeface="Fira Sans"/>
                <a:sym typeface="Fira Sans"/>
              </a:rPr>
              <a:t>reg_all = 0.2 (the regularization term for all parameters)</a:t>
            </a:r>
            <a:endParaRPr sz="1150">
              <a:latin typeface="Fira Sans"/>
              <a:ea typeface="Fira Sans"/>
              <a:cs typeface="Fira Sans"/>
              <a:sym typeface="Fir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6" name="Shape 3496"/>
        <p:cNvGrpSpPr/>
        <p:nvPr/>
      </p:nvGrpSpPr>
      <p:grpSpPr>
        <a:xfrm>
          <a:off x="0" y="0"/>
          <a:ext cx="0" cy="0"/>
          <a:chOff x="0" y="0"/>
          <a:chExt cx="0" cy="0"/>
        </a:xfrm>
      </p:grpSpPr>
      <p:sp>
        <p:nvSpPr>
          <p:cNvPr id="3497" name="Google Shape;3497;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Model-Based Evaluation</a:t>
            </a:r>
            <a:endParaRPr>
              <a:solidFill>
                <a:schemeClr val="lt1"/>
              </a:solidFill>
            </a:endParaRPr>
          </a:p>
        </p:txBody>
      </p:sp>
      <p:grpSp>
        <p:nvGrpSpPr>
          <p:cNvPr id="3498" name="Google Shape;3498;p53"/>
          <p:cNvGrpSpPr/>
          <p:nvPr/>
        </p:nvGrpSpPr>
        <p:grpSpPr>
          <a:xfrm rot="-270074">
            <a:off x="7520601" y="3713015"/>
            <a:ext cx="1358577" cy="1259963"/>
            <a:chOff x="-2401400" y="2614784"/>
            <a:chExt cx="2401395" cy="2227841"/>
          </a:xfrm>
        </p:grpSpPr>
        <p:sp>
          <p:nvSpPr>
            <p:cNvPr id="3499" name="Google Shape;3499;p53"/>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3"/>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3"/>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3"/>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3"/>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3"/>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3"/>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3"/>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3"/>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3"/>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3"/>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3"/>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3"/>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3"/>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3"/>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3"/>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3"/>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3"/>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3"/>
          <p:cNvGrpSpPr/>
          <p:nvPr/>
        </p:nvGrpSpPr>
        <p:grpSpPr>
          <a:xfrm rot="-1936839">
            <a:off x="228234" y="3876612"/>
            <a:ext cx="1098574" cy="932746"/>
            <a:chOff x="8039217" y="153473"/>
            <a:chExt cx="898762" cy="763062"/>
          </a:xfrm>
        </p:grpSpPr>
        <p:sp>
          <p:nvSpPr>
            <p:cNvPr id="3531" name="Google Shape;3531;p53"/>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3"/>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3"/>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3"/>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3"/>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3"/>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3"/>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4" name="Google Shape;3544;p53"/>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5" name="Google Shape;3545;p53"/>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6" name="Google Shape;3546;p53"/>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7" name="Google Shape;3547;p53"/>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8" name="Google Shape;3548;p53"/>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9" name="Google Shape;3549;p53"/>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0" name="Google Shape;3550;p53"/>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1" name="Google Shape;3551;p53"/>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2" name="Google Shape;3552;p53"/>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3" name="Google Shape;3553;p53"/>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554" name="Google Shape;3554;p53"/>
          <p:cNvGrpSpPr/>
          <p:nvPr/>
        </p:nvGrpSpPr>
        <p:grpSpPr>
          <a:xfrm rot="452190">
            <a:off x="7179462" y="284180"/>
            <a:ext cx="1880150" cy="1410744"/>
            <a:chOff x="6833425" y="231725"/>
            <a:chExt cx="1950919" cy="1463845"/>
          </a:xfrm>
        </p:grpSpPr>
        <p:sp>
          <p:nvSpPr>
            <p:cNvPr id="3555" name="Google Shape;3555;p53"/>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3"/>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3"/>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3"/>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3"/>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3"/>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02" name="Google Shape;3602;p53"/>
          <p:cNvPicPr preferRelativeResize="0"/>
          <p:nvPr/>
        </p:nvPicPr>
        <p:blipFill>
          <a:blip r:embed="rId3">
            <a:alphaModFix/>
          </a:blip>
          <a:stretch>
            <a:fillRect/>
          </a:stretch>
        </p:blipFill>
        <p:spPr>
          <a:xfrm>
            <a:off x="0" y="1199850"/>
            <a:ext cx="4476322" cy="1529475"/>
          </a:xfrm>
          <a:prstGeom prst="rect">
            <a:avLst/>
          </a:prstGeom>
          <a:noFill/>
          <a:ln>
            <a:noFill/>
          </a:ln>
        </p:spPr>
      </p:pic>
      <p:pic>
        <p:nvPicPr>
          <p:cNvPr id="3603" name="Google Shape;3603;p53"/>
          <p:cNvPicPr preferRelativeResize="0"/>
          <p:nvPr/>
        </p:nvPicPr>
        <p:blipFill>
          <a:blip r:embed="rId4">
            <a:alphaModFix/>
          </a:blip>
          <a:stretch>
            <a:fillRect/>
          </a:stretch>
        </p:blipFill>
        <p:spPr>
          <a:xfrm>
            <a:off x="4476325" y="1199850"/>
            <a:ext cx="4653974" cy="1529475"/>
          </a:xfrm>
          <a:prstGeom prst="rect">
            <a:avLst/>
          </a:prstGeom>
          <a:noFill/>
          <a:ln>
            <a:noFill/>
          </a:ln>
        </p:spPr>
      </p:pic>
      <p:pic>
        <p:nvPicPr>
          <p:cNvPr id="3604" name="Google Shape;3604;p53"/>
          <p:cNvPicPr preferRelativeResize="0"/>
          <p:nvPr/>
        </p:nvPicPr>
        <p:blipFill>
          <a:blip r:embed="rId5">
            <a:alphaModFix/>
          </a:blip>
          <a:stretch>
            <a:fillRect/>
          </a:stretch>
        </p:blipFill>
        <p:spPr>
          <a:xfrm>
            <a:off x="0" y="3400150"/>
            <a:ext cx="4539600" cy="1756275"/>
          </a:xfrm>
          <a:prstGeom prst="rect">
            <a:avLst/>
          </a:prstGeom>
          <a:noFill/>
          <a:ln>
            <a:noFill/>
          </a:ln>
        </p:spPr>
      </p:pic>
      <p:pic>
        <p:nvPicPr>
          <p:cNvPr id="3605" name="Google Shape;3605;p53"/>
          <p:cNvPicPr preferRelativeResize="0"/>
          <p:nvPr/>
        </p:nvPicPr>
        <p:blipFill>
          <a:blip r:embed="rId6">
            <a:alphaModFix/>
          </a:blip>
          <a:stretch>
            <a:fillRect/>
          </a:stretch>
        </p:blipFill>
        <p:spPr>
          <a:xfrm>
            <a:off x="4539600" y="3400150"/>
            <a:ext cx="4653975" cy="1743350"/>
          </a:xfrm>
          <a:prstGeom prst="rect">
            <a:avLst/>
          </a:prstGeom>
          <a:noFill/>
          <a:ln>
            <a:noFill/>
          </a:ln>
        </p:spPr>
      </p:pic>
      <p:sp>
        <p:nvSpPr>
          <p:cNvPr id="3606" name="Google Shape;3606;p53"/>
          <p:cNvSpPr txBox="1"/>
          <p:nvPr/>
        </p:nvSpPr>
        <p:spPr>
          <a:xfrm>
            <a:off x="1789213" y="3098000"/>
            <a:ext cx="897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rPr>
              <a:t>Predicted</a:t>
            </a:r>
            <a:endParaRPr sz="1200">
              <a:solidFill>
                <a:schemeClr val="lt2"/>
              </a:solidFill>
            </a:endParaRPr>
          </a:p>
        </p:txBody>
      </p:sp>
      <p:sp>
        <p:nvSpPr>
          <p:cNvPr id="3607" name="Google Shape;3607;p53"/>
          <p:cNvSpPr txBox="1"/>
          <p:nvPr/>
        </p:nvSpPr>
        <p:spPr>
          <a:xfrm>
            <a:off x="6417638" y="3098000"/>
            <a:ext cx="897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rPr>
              <a:t>Actual</a:t>
            </a:r>
            <a:endParaRPr sz="1200">
              <a:solidFill>
                <a:schemeClr val="lt2"/>
              </a:solidFill>
            </a:endParaRPr>
          </a:p>
        </p:txBody>
      </p:sp>
      <p:sp>
        <p:nvSpPr>
          <p:cNvPr id="3608" name="Google Shape;3608;p53"/>
          <p:cNvSpPr txBox="1"/>
          <p:nvPr/>
        </p:nvSpPr>
        <p:spPr>
          <a:xfrm>
            <a:off x="2755387" y="2938450"/>
            <a:ext cx="3594000" cy="461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Char char="●"/>
            </a:pPr>
            <a:r>
              <a:rPr b="1" lang="en" sz="1200">
                <a:solidFill>
                  <a:schemeClr val="lt2"/>
                </a:solidFill>
              </a:rPr>
              <a:t>Predicted 4/10 in the actual top 10</a:t>
            </a:r>
            <a:endParaRPr b="1" sz="1200">
              <a:solidFill>
                <a:schemeClr val="lt2"/>
              </a:solidFill>
            </a:endParaRPr>
          </a:p>
          <a:p>
            <a:pPr indent="-304800" lvl="0" marL="457200" rtl="0" algn="l">
              <a:spcBef>
                <a:spcPts val="0"/>
              </a:spcBef>
              <a:spcAft>
                <a:spcPts val="0"/>
              </a:spcAft>
              <a:buClr>
                <a:schemeClr val="lt2"/>
              </a:buClr>
              <a:buSzPts val="1200"/>
              <a:buChar char="●"/>
            </a:pPr>
            <a:r>
              <a:rPr b="1" lang="en" sz="1200">
                <a:solidFill>
                  <a:schemeClr val="lt2"/>
                </a:solidFill>
              </a:rPr>
              <a:t>Have issues predicting 5.0</a:t>
            </a:r>
            <a:endParaRPr b="1" sz="1200">
              <a:solidFill>
                <a:schemeClr val="lt2"/>
              </a:solidFill>
            </a:endParaRPr>
          </a:p>
        </p:txBody>
      </p:sp>
      <p:sp>
        <p:nvSpPr>
          <p:cNvPr id="3609" name="Google Shape;3609;p53"/>
          <p:cNvSpPr/>
          <p:nvPr/>
        </p:nvSpPr>
        <p:spPr>
          <a:xfrm>
            <a:off x="4539650" y="3457350"/>
            <a:ext cx="4653900" cy="16860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610" name="Google Shape;3610;p53"/>
          <p:cNvCxnSpPr/>
          <p:nvPr/>
        </p:nvCxnSpPr>
        <p:spPr>
          <a:xfrm>
            <a:off x="5460625" y="3318150"/>
            <a:ext cx="928200" cy="927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pSp>
        <p:nvGrpSpPr>
          <p:cNvPr id="795" name="Google Shape;795;p27"/>
          <p:cNvGrpSpPr/>
          <p:nvPr/>
        </p:nvGrpSpPr>
        <p:grpSpPr>
          <a:xfrm flipH="1">
            <a:off x="5028775" y="3174275"/>
            <a:ext cx="3753450" cy="1969225"/>
            <a:chOff x="143902" y="3174400"/>
            <a:chExt cx="3753450" cy="1969225"/>
          </a:xfrm>
        </p:grpSpPr>
        <p:sp>
          <p:nvSpPr>
            <p:cNvPr id="796" name="Google Shape;796;p27"/>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27"/>
            <p:cNvGrpSpPr/>
            <p:nvPr/>
          </p:nvGrpSpPr>
          <p:grpSpPr>
            <a:xfrm>
              <a:off x="143902" y="3174400"/>
              <a:ext cx="3753450" cy="1909665"/>
              <a:chOff x="143902" y="3174400"/>
              <a:chExt cx="3753450" cy="1909665"/>
            </a:xfrm>
          </p:grpSpPr>
          <p:sp>
            <p:nvSpPr>
              <p:cNvPr id="798" name="Google Shape;798;p27"/>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799" name="Google Shape;799;p27"/>
              <p:cNvGrpSpPr/>
              <p:nvPr/>
            </p:nvGrpSpPr>
            <p:grpSpPr>
              <a:xfrm rot="-3088787">
                <a:off x="247795" y="4300754"/>
                <a:ext cx="725754" cy="615483"/>
                <a:chOff x="5417612" y="4008755"/>
                <a:chExt cx="725743" cy="615474"/>
              </a:xfrm>
            </p:grpSpPr>
            <p:sp>
              <p:nvSpPr>
                <p:cNvPr id="800" name="Google Shape;800;p27"/>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04" name="Google Shape;804;p27"/>
          <p:cNvSpPr txBox="1"/>
          <p:nvPr>
            <p:ph type="title"/>
          </p:nvPr>
        </p:nvSpPr>
        <p:spPr>
          <a:xfrm>
            <a:off x="4633227" y="2568000"/>
            <a:ext cx="33126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Data Overview</a:t>
            </a:r>
            <a:endParaRPr sz="2700"/>
          </a:p>
        </p:txBody>
      </p:sp>
      <p:sp>
        <p:nvSpPr>
          <p:cNvPr id="805" name="Google Shape;805;p27"/>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06" name="Google Shape;806;p27"/>
          <p:cNvGrpSpPr/>
          <p:nvPr/>
        </p:nvGrpSpPr>
        <p:grpSpPr>
          <a:xfrm>
            <a:off x="1153627" y="880589"/>
            <a:ext cx="2890816" cy="3382302"/>
            <a:chOff x="1216125" y="955275"/>
            <a:chExt cx="2763158" cy="3232940"/>
          </a:xfrm>
        </p:grpSpPr>
        <p:sp>
          <p:nvSpPr>
            <p:cNvPr id="807" name="Google Shape;807;p27"/>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7"/>
          <p:cNvGrpSpPr/>
          <p:nvPr/>
        </p:nvGrpSpPr>
        <p:grpSpPr>
          <a:xfrm rot="-2168336">
            <a:off x="340929" y="483154"/>
            <a:ext cx="825790" cy="701108"/>
            <a:chOff x="3502275" y="3218775"/>
            <a:chExt cx="1175775" cy="998250"/>
          </a:xfrm>
        </p:grpSpPr>
        <p:sp>
          <p:nvSpPr>
            <p:cNvPr id="871" name="Google Shape;871;p27"/>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27"/>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27"/>
          <p:cNvGrpSpPr/>
          <p:nvPr/>
        </p:nvGrpSpPr>
        <p:grpSpPr>
          <a:xfrm>
            <a:off x="7339468" y="308176"/>
            <a:ext cx="1431589" cy="840949"/>
            <a:chOff x="3285175" y="1554625"/>
            <a:chExt cx="1458275" cy="856625"/>
          </a:xfrm>
        </p:grpSpPr>
        <p:sp>
          <p:nvSpPr>
            <p:cNvPr id="885" name="Google Shape;885;p2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27"/>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27"/>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2" name="Google Shape;902;p27"/>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p27"/>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4" name="Google Shape;904;p27"/>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27"/>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6" name="Google Shape;906;p27"/>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7" name="Google Shape;907;p27"/>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4" name="Shape 3614"/>
        <p:cNvGrpSpPr/>
        <p:nvPr/>
      </p:nvGrpSpPr>
      <p:grpSpPr>
        <a:xfrm>
          <a:off x="0" y="0"/>
          <a:ext cx="0" cy="0"/>
          <a:chOff x="0" y="0"/>
          <a:chExt cx="0" cy="0"/>
        </a:xfrm>
      </p:grpSpPr>
      <p:sp>
        <p:nvSpPr>
          <p:cNvPr id="3615" name="Google Shape;3615;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Model-Memory Hybrid</a:t>
            </a:r>
            <a:endParaRPr>
              <a:solidFill>
                <a:schemeClr val="lt1"/>
              </a:solidFill>
            </a:endParaRPr>
          </a:p>
        </p:txBody>
      </p:sp>
      <p:grpSp>
        <p:nvGrpSpPr>
          <p:cNvPr id="3616" name="Google Shape;3616;p54"/>
          <p:cNvGrpSpPr/>
          <p:nvPr/>
        </p:nvGrpSpPr>
        <p:grpSpPr>
          <a:xfrm rot="-270074">
            <a:off x="7520601" y="3713015"/>
            <a:ext cx="1358577" cy="1259963"/>
            <a:chOff x="-2401400" y="2614784"/>
            <a:chExt cx="2401395" cy="2227841"/>
          </a:xfrm>
        </p:grpSpPr>
        <p:sp>
          <p:nvSpPr>
            <p:cNvPr id="3617" name="Google Shape;3617;p54"/>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54"/>
          <p:cNvGrpSpPr/>
          <p:nvPr/>
        </p:nvGrpSpPr>
        <p:grpSpPr>
          <a:xfrm rot="-1936839">
            <a:off x="228234" y="3876612"/>
            <a:ext cx="1098574" cy="932746"/>
            <a:chOff x="8039217" y="153473"/>
            <a:chExt cx="898762" cy="763062"/>
          </a:xfrm>
        </p:grpSpPr>
        <p:sp>
          <p:nvSpPr>
            <p:cNvPr id="3649" name="Google Shape;3649;p54"/>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54"/>
          <p:cNvSpPr/>
          <p:nvPr/>
        </p:nvSpPr>
        <p:spPr>
          <a:xfrm>
            <a:off x="2948475" y="73925"/>
            <a:ext cx="6735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3" name="Google Shape;3663;p54"/>
          <p:cNvSpPr/>
          <p:nvPr/>
        </p:nvSpPr>
        <p:spPr>
          <a:xfrm>
            <a:off x="6097950" y="739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4" name="Google Shape;3664;p54"/>
          <p:cNvSpPr/>
          <p:nvPr/>
        </p:nvSpPr>
        <p:spPr>
          <a:xfrm>
            <a:off x="278575" y="1669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5" name="Google Shape;3665;p54"/>
          <p:cNvSpPr/>
          <p:nvPr/>
        </p:nvSpPr>
        <p:spPr>
          <a:xfrm>
            <a:off x="346500" y="1783898"/>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6" name="Google Shape;3666;p54"/>
          <p:cNvSpPr/>
          <p:nvPr/>
        </p:nvSpPr>
        <p:spPr>
          <a:xfrm>
            <a:off x="160200" y="31931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7" name="Google Shape;3667;p54"/>
          <p:cNvSpPr/>
          <p:nvPr/>
        </p:nvSpPr>
        <p:spPr>
          <a:xfrm>
            <a:off x="1491025" y="4457923"/>
            <a:ext cx="559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8" name="Google Shape;3668;p54"/>
          <p:cNvSpPr/>
          <p:nvPr/>
        </p:nvSpPr>
        <p:spPr>
          <a:xfrm>
            <a:off x="3787425" y="4515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9" name="Google Shape;3669;p54"/>
          <p:cNvSpPr/>
          <p:nvPr/>
        </p:nvSpPr>
        <p:spPr>
          <a:xfrm>
            <a:off x="5893725" y="43402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0" name="Google Shape;3670;p54"/>
          <p:cNvSpPr/>
          <p:nvPr/>
        </p:nvSpPr>
        <p:spPr>
          <a:xfrm>
            <a:off x="8179575" y="26750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1" name="Google Shape;3671;p54"/>
          <p:cNvSpPr/>
          <p:nvPr/>
        </p:nvSpPr>
        <p:spPr>
          <a:xfrm>
            <a:off x="8331975" y="28274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672" name="Google Shape;3672;p54"/>
          <p:cNvGrpSpPr/>
          <p:nvPr/>
        </p:nvGrpSpPr>
        <p:grpSpPr>
          <a:xfrm rot="452190">
            <a:off x="7179462" y="284180"/>
            <a:ext cx="1880150" cy="1410744"/>
            <a:chOff x="6833425" y="231725"/>
            <a:chExt cx="1950919" cy="1463845"/>
          </a:xfrm>
        </p:grpSpPr>
        <p:sp>
          <p:nvSpPr>
            <p:cNvPr id="3673" name="Google Shape;3673;p54"/>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20" name="Google Shape;3720;p54"/>
          <p:cNvPicPr preferRelativeResize="0"/>
          <p:nvPr/>
        </p:nvPicPr>
        <p:blipFill>
          <a:blip r:embed="rId3">
            <a:alphaModFix/>
          </a:blip>
          <a:stretch>
            <a:fillRect/>
          </a:stretch>
        </p:blipFill>
        <p:spPr>
          <a:xfrm>
            <a:off x="4988325" y="2019300"/>
            <a:ext cx="2524125" cy="1104900"/>
          </a:xfrm>
          <a:prstGeom prst="rect">
            <a:avLst/>
          </a:prstGeom>
          <a:noFill/>
          <a:ln>
            <a:noFill/>
          </a:ln>
        </p:spPr>
      </p:pic>
      <p:pic>
        <p:nvPicPr>
          <p:cNvPr id="3721" name="Google Shape;3721;p54"/>
          <p:cNvPicPr preferRelativeResize="0"/>
          <p:nvPr/>
        </p:nvPicPr>
        <p:blipFill>
          <a:blip r:embed="rId4">
            <a:alphaModFix/>
          </a:blip>
          <a:stretch>
            <a:fillRect/>
          </a:stretch>
        </p:blipFill>
        <p:spPr>
          <a:xfrm>
            <a:off x="-6" y="1405050"/>
            <a:ext cx="3627250" cy="2425224"/>
          </a:xfrm>
          <a:prstGeom prst="rect">
            <a:avLst/>
          </a:prstGeom>
          <a:noFill/>
          <a:ln>
            <a:noFill/>
          </a:ln>
        </p:spPr>
      </p:pic>
      <p:cxnSp>
        <p:nvCxnSpPr>
          <p:cNvPr id="3722" name="Google Shape;3722;p54"/>
          <p:cNvCxnSpPr/>
          <p:nvPr/>
        </p:nvCxnSpPr>
        <p:spPr>
          <a:xfrm rot="10800000">
            <a:off x="1562475" y="3225250"/>
            <a:ext cx="2366700" cy="433200"/>
          </a:xfrm>
          <a:prstGeom prst="straightConnector1">
            <a:avLst/>
          </a:prstGeom>
          <a:noFill/>
          <a:ln cap="flat" cmpd="sng" w="9525">
            <a:solidFill>
              <a:schemeClr val="lt2"/>
            </a:solidFill>
            <a:prstDash val="solid"/>
            <a:round/>
            <a:headEnd len="med" w="med" type="none"/>
            <a:tailEnd len="med" w="med" type="triangle"/>
          </a:ln>
        </p:spPr>
      </p:cxnSp>
      <p:sp>
        <p:nvSpPr>
          <p:cNvPr id="3723" name="Google Shape;3723;p54"/>
          <p:cNvSpPr txBox="1"/>
          <p:nvPr/>
        </p:nvSpPr>
        <p:spPr>
          <a:xfrm>
            <a:off x="4045175" y="3400150"/>
            <a:ext cx="151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Take average of both prediction estimates</a:t>
            </a:r>
            <a:endParaRPr sz="1200">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grpSp>
        <p:nvGrpSpPr>
          <p:cNvPr id="3728" name="Google Shape;3728;p55"/>
          <p:cNvGrpSpPr/>
          <p:nvPr/>
        </p:nvGrpSpPr>
        <p:grpSpPr>
          <a:xfrm flipH="1">
            <a:off x="5028775" y="3174275"/>
            <a:ext cx="3753450" cy="1969225"/>
            <a:chOff x="143902" y="3174400"/>
            <a:chExt cx="3753450" cy="1969225"/>
          </a:xfrm>
        </p:grpSpPr>
        <p:sp>
          <p:nvSpPr>
            <p:cNvPr id="3729" name="Google Shape;3729;p55"/>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0" name="Google Shape;3730;p55"/>
            <p:cNvGrpSpPr/>
            <p:nvPr/>
          </p:nvGrpSpPr>
          <p:grpSpPr>
            <a:xfrm>
              <a:off x="143902" y="3174400"/>
              <a:ext cx="3753450" cy="1909665"/>
              <a:chOff x="143902" y="3174400"/>
              <a:chExt cx="3753450" cy="1909665"/>
            </a:xfrm>
          </p:grpSpPr>
          <p:sp>
            <p:nvSpPr>
              <p:cNvPr id="3731" name="Google Shape;3731;p55"/>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3732" name="Google Shape;3732;p55"/>
              <p:cNvGrpSpPr/>
              <p:nvPr/>
            </p:nvGrpSpPr>
            <p:grpSpPr>
              <a:xfrm rot="-3088787">
                <a:off x="247795" y="4300754"/>
                <a:ext cx="725754" cy="615483"/>
                <a:chOff x="5417612" y="4008755"/>
                <a:chExt cx="725743" cy="615474"/>
              </a:xfrm>
            </p:grpSpPr>
            <p:sp>
              <p:nvSpPr>
                <p:cNvPr id="3733" name="Google Shape;3733;p55"/>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5"/>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5"/>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5"/>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37" name="Google Shape;3737;p55"/>
          <p:cNvSpPr txBox="1"/>
          <p:nvPr>
            <p:ph type="title"/>
          </p:nvPr>
        </p:nvSpPr>
        <p:spPr>
          <a:xfrm>
            <a:off x="4891063" y="2454200"/>
            <a:ext cx="2796900" cy="9225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600"/>
              <a:t>Hybrid Recommender</a:t>
            </a:r>
            <a:endParaRPr sz="2600"/>
          </a:p>
        </p:txBody>
      </p:sp>
      <p:sp>
        <p:nvSpPr>
          <p:cNvPr id="3738" name="Google Shape;3738;p55"/>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grpSp>
        <p:nvGrpSpPr>
          <p:cNvPr id="3739" name="Google Shape;3739;p55"/>
          <p:cNvGrpSpPr/>
          <p:nvPr/>
        </p:nvGrpSpPr>
        <p:grpSpPr>
          <a:xfrm>
            <a:off x="1153627" y="880589"/>
            <a:ext cx="2890816" cy="3382302"/>
            <a:chOff x="1216125" y="955275"/>
            <a:chExt cx="2763158" cy="3232940"/>
          </a:xfrm>
        </p:grpSpPr>
        <p:sp>
          <p:nvSpPr>
            <p:cNvPr id="3740" name="Google Shape;3740;p55"/>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5"/>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5"/>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5"/>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5"/>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5"/>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5"/>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5"/>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5"/>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5"/>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5"/>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5"/>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5"/>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5"/>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5"/>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5"/>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5"/>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5"/>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5"/>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5"/>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5"/>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5"/>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5"/>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5"/>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5"/>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5"/>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5"/>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5"/>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5"/>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5"/>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5"/>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5"/>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5"/>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5"/>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5"/>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5"/>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5"/>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5"/>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5"/>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5"/>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5"/>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5"/>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5"/>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5"/>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5"/>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5"/>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5"/>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5"/>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5"/>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5"/>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5"/>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5"/>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5"/>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5"/>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5"/>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5"/>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5"/>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5"/>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5"/>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5"/>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5"/>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5"/>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5"/>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5"/>
          <p:cNvGrpSpPr/>
          <p:nvPr/>
        </p:nvGrpSpPr>
        <p:grpSpPr>
          <a:xfrm rot="-2168336">
            <a:off x="340929" y="483154"/>
            <a:ext cx="825790" cy="701108"/>
            <a:chOff x="3502275" y="3218775"/>
            <a:chExt cx="1175775" cy="998250"/>
          </a:xfrm>
        </p:grpSpPr>
        <p:sp>
          <p:nvSpPr>
            <p:cNvPr id="3804" name="Google Shape;3804;p55"/>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5"/>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5"/>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5"/>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5"/>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5"/>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5"/>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5"/>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5"/>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5"/>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6" name="Google Shape;3816;p55"/>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7" name="Google Shape;3817;p55"/>
          <p:cNvGrpSpPr/>
          <p:nvPr/>
        </p:nvGrpSpPr>
        <p:grpSpPr>
          <a:xfrm>
            <a:off x="7339468" y="308176"/>
            <a:ext cx="1431589" cy="840949"/>
            <a:chOff x="3285175" y="1554625"/>
            <a:chExt cx="1458275" cy="856625"/>
          </a:xfrm>
        </p:grpSpPr>
        <p:sp>
          <p:nvSpPr>
            <p:cNvPr id="3818" name="Google Shape;3818;p5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55"/>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4" name="Google Shape;3834;p55"/>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5" name="Google Shape;3835;p55"/>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6" name="Google Shape;3836;p55"/>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7" name="Google Shape;3837;p55"/>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8" name="Google Shape;3838;p55"/>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9" name="Google Shape;3839;p55"/>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0" name="Google Shape;3840;p55"/>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56"/>
          <p:cNvSpPr txBox="1"/>
          <p:nvPr>
            <p:ph idx="1" type="subTitle"/>
          </p:nvPr>
        </p:nvSpPr>
        <p:spPr>
          <a:xfrm>
            <a:off x="1713400" y="2672550"/>
            <a:ext cx="6744600" cy="15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CBF: Limited in recommending items outside a user's known preferences.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CF: Struggles with cold start problems for new users or new movies which do not have enough ratings and suffers from sparsity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Demographic Model: Does not take into account user sentiments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46" name="Google Shape;3846;p56"/>
          <p:cNvSpPr txBox="1"/>
          <p:nvPr>
            <p:ph type="title"/>
          </p:nvPr>
        </p:nvSpPr>
        <p:spPr>
          <a:xfrm>
            <a:off x="2087125" y="563475"/>
            <a:ext cx="5001300" cy="12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Calculating a basis for the hybrid recommender</a:t>
            </a:r>
            <a:endParaRPr>
              <a:solidFill>
                <a:schemeClr val="lt1"/>
              </a:solidFill>
            </a:endParaRPr>
          </a:p>
        </p:txBody>
      </p:sp>
      <p:grpSp>
        <p:nvGrpSpPr>
          <p:cNvPr id="3847" name="Google Shape;3847;p56"/>
          <p:cNvGrpSpPr/>
          <p:nvPr/>
        </p:nvGrpSpPr>
        <p:grpSpPr>
          <a:xfrm>
            <a:off x="2553" y="3604494"/>
            <a:ext cx="1425093" cy="1420246"/>
            <a:chOff x="279983" y="1350416"/>
            <a:chExt cx="2287836" cy="2280054"/>
          </a:xfrm>
        </p:grpSpPr>
        <p:sp>
          <p:nvSpPr>
            <p:cNvPr id="3848" name="Google Shape;3848;p56"/>
            <p:cNvSpPr/>
            <p:nvPr/>
          </p:nvSpPr>
          <p:spPr>
            <a:xfrm rot="-758099">
              <a:off x="465324" y="1537006"/>
              <a:ext cx="1917154" cy="1906876"/>
            </a:xfrm>
            <a:custGeom>
              <a:rect b="b" l="l" r="r" t="t"/>
              <a:pathLst>
                <a:path extrusionOk="0" h="58439" w="58754">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rot="-758099">
              <a:off x="866074" y="1556161"/>
              <a:ext cx="1444473" cy="1664270"/>
            </a:xfrm>
            <a:custGeom>
              <a:rect b="b" l="l" r="r" t="t"/>
              <a:pathLst>
                <a:path extrusionOk="0" h="51004" w="44268">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6"/>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rot="-758099">
              <a:off x="1569385" y="1707263"/>
              <a:ext cx="365230" cy="332730"/>
            </a:xfrm>
            <a:custGeom>
              <a:rect b="b" l="l" r="r" t="t"/>
              <a:pathLst>
                <a:path extrusionOk="0" h="10197" w="11193">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rot="-758099">
              <a:off x="1295842" y="1646091"/>
              <a:ext cx="358802" cy="209975"/>
            </a:xfrm>
            <a:custGeom>
              <a:rect b="b" l="l" r="r" t="t"/>
              <a:pathLst>
                <a:path extrusionOk="0" h="6435" w="10996">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rot="-758099">
              <a:off x="692544" y="2073858"/>
              <a:ext cx="1008012" cy="1367825"/>
            </a:xfrm>
            <a:custGeom>
              <a:rect b="b" l="l" r="r" t="t"/>
              <a:pathLst>
                <a:path extrusionOk="0" h="41919" w="30892">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rot="-758099">
              <a:off x="784561" y="1758577"/>
              <a:ext cx="1127047" cy="857619"/>
            </a:xfrm>
            <a:custGeom>
              <a:rect b="b" l="l" r="r" t="t"/>
              <a:pathLst>
                <a:path extrusionOk="0" h="26283" w="3454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rot="-758099">
              <a:off x="1183520" y="2201824"/>
              <a:ext cx="336026" cy="267339"/>
            </a:xfrm>
            <a:custGeom>
              <a:rect b="b" l="l" r="r" t="t"/>
              <a:pathLst>
                <a:path extrusionOk="0" h="8193" w="10298">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rot="-758099">
              <a:off x="1231787" y="2180532"/>
              <a:ext cx="259345" cy="188733"/>
            </a:xfrm>
            <a:custGeom>
              <a:rect b="b" l="l" r="r" t="t"/>
              <a:pathLst>
                <a:path extrusionOk="0" h="5784" w="7948">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rot="-758099">
              <a:off x="1032600" y="1783096"/>
              <a:ext cx="536604" cy="566428"/>
            </a:xfrm>
            <a:custGeom>
              <a:rect b="b" l="l" r="r" t="t"/>
              <a:pathLst>
                <a:path extrusionOk="0" h="17359" w="16445">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6"/>
            <p:cNvSpPr/>
            <p:nvPr/>
          </p:nvSpPr>
          <p:spPr>
            <a:xfrm rot="-758099">
              <a:off x="1365758" y="2187050"/>
              <a:ext cx="139429" cy="132348"/>
            </a:xfrm>
            <a:custGeom>
              <a:rect b="b" l="l" r="r" t="t"/>
              <a:pathLst>
                <a:path extrusionOk="0" h="4056" w="4273">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6"/>
            <p:cNvSpPr/>
            <p:nvPr/>
          </p:nvSpPr>
          <p:spPr>
            <a:xfrm rot="-758099">
              <a:off x="940019" y="1840309"/>
              <a:ext cx="245216" cy="371332"/>
            </a:xfrm>
            <a:custGeom>
              <a:rect b="b" l="l" r="r" t="t"/>
              <a:pathLst>
                <a:path extrusionOk="0" h="11380" w="7515">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rot="-758099">
              <a:off x="1048743" y="1724805"/>
              <a:ext cx="459596" cy="243030"/>
            </a:xfrm>
            <a:custGeom>
              <a:rect b="b" l="l" r="r" t="t"/>
              <a:pathLst>
                <a:path extrusionOk="0" h="7448" w="14085">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rot="-758099">
              <a:off x="1048664" y="2160481"/>
              <a:ext cx="145074" cy="145106"/>
            </a:xfrm>
            <a:custGeom>
              <a:rect b="b" l="l" r="r" t="t"/>
              <a:pathLst>
                <a:path extrusionOk="0" h="4447" w="4446">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rot="-758099">
              <a:off x="1066833" y="2200072"/>
              <a:ext cx="87318" cy="70024"/>
            </a:xfrm>
            <a:custGeom>
              <a:rect b="b" l="l" r="r" t="t"/>
              <a:pathLst>
                <a:path extrusionOk="0" h="2146" w="2676">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6"/>
            <p:cNvSpPr/>
            <p:nvPr/>
          </p:nvSpPr>
          <p:spPr>
            <a:xfrm rot="-758099">
              <a:off x="1260336" y="2069432"/>
              <a:ext cx="53742" cy="45748"/>
            </a:xfrm>
            <a:custGeom>
              <a:rect b="b" l="l" r="r" t="t"/>
              <a:pathLst>
                <a:path extrusionOk="0" h="1402" w="1647">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rot="-758099">
              <a:off x="1430702" y="1997855"/>
              <a:ext cx="48162" cy="45584"/>
            </a:xfrm>
            <a:custGeom>
              <a:rect b="b" l="l" r="r" t="t"/>
              <a:pathLst>
                <a:path extrusionOk="0" h="1397" w="1476">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rot="-758099">
              <a:off x="1395969" y="1999078"/>
              <a:ext cx="41114" cy="118611"/>
            </a:xfrm>
            <a:custGeom>
              <a:rect b="b" l="l" r="r" t="t"/>
              <a:pathLst>
                <a:path extrusionOk="0" h="3635" w="126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rot="-758099">
              <a:off x="1389335" y="2123656"/>
              <a:ext cx="73320" cy="37329"/>
            </a:xfrm>
            <a:custGeom>
              <a:rect b="b" l="l" r="r" t="t"/>
              <a:pathLst>
                <a:path extrusionOk="0" h="1144" w="2247">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rot="-758099">
              <a:off x="1224962" y="2016315"/>
              <a:ext cx="61965" cy="37753"/>
            </a:xfrm>
            <a:custGeom>
              <a:rect b="b" l="l" r="r" t="t"/>
              <a:pathLst>
                <a:path extrusionOk="0" h="1157" w="1899">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6"/>
            <p:cNvSpPr/>
            <p:nvPr/>
          </p:nvSpPr>
          <p:spPr>
            <a:xfrm rot="-758099">
              <a:off x="1403438" y="1941288"/>
              <a:ext cx="70938" cy="18567"/>
            </a:xfrm>
            <a:custGeom>
              <a:rect b="b" l="l" r="r" t="t"/>
              <a:pathLst>
                <a:path extrusionOk="0" h="569" w="2174">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6"/>
            <p:cNvSpPr/>
            <p:nvPr/>
          </p:nvSpPr>
          <p:spPr>
            <a:xfrm rot="-758099">
              <a:off x="894530" y="2355915"/>
              <a:ext cx="1291373" cy="1013135"/>
            </a:xfrm>
            <a:custGeom>
              <a:rect b="b" l="l" r="r" t="t"/>
              <a:pathLst>
                <a:path extrusionOk="0" h="31049" w="39576">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6"/>
            <p:cNvSpPr/>
            <p:nvPr/>
          </p:nvSpPr>
          <p:spPr>
            <a:xfrm rot="-758099">
              <a:off x="1252943" y="2258743"/>
              <a:ext cx="353679" cy="597883"/>
            </a:xfrm>
            <a:custGeom>
              <a:rect b="b" l="l" r="r" t="t"/>
              <a:pathLst>
                <a:path extrusionOk="0" h="18323" w="10839">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6"/>
            <p:cNvSpPr/>
            <p:nvPr/>
          </p:nvSpPr>
          <p:spPr>
            <a:xfrm rot="-758099">
              <a:off x="1252521" y="2254931"/>
              <a:ext cx="350807" cy="602060"/>
            </a:xfrm>
            <a:custGeom>
              <a:rect b="b" l="l" r="r" t="t"/>
              <a:pathLst>
                <a:path extrusionOk="0" fill="none" h="18451" w="10751">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cap="rnd" cmpd="sng" w="6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rot="-758099">
              <a:off x="1411877" y="2283970"/>
              <a:ext cx="43659" cy="103992"/>
            </a:xfrm>
            <a:custGeom>
              <a:rect b="b" l="l" r="r" t="t"/>
              <a:pathLst>
                <a:path extrusionOk="0" h="3187" w="1338">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rot="-758099">
              <a:off x="1469038" y="2335163"/>
              <a:ext cx="31521" cy="67186"/>
            </a:xfrm>
            <a:custGeom>
              <a:rect b="b" l="l" r="r" t="t"/>
              <a:pathLst>
                <a:path extrusionOk="0" h="2059" w="966">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rot="-758099">
              <a:off x="1510765" y="2368819"/>
              <a:ext cx="28584" cy="78900"/>
            </a:xfrm>
            <a:custGeom>
              <a:rect b="b" l="l" r="r" t="t"/>
              <a:pathLst>
                <a:path extrusionOk="0" h="2418" w="876">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rot="-758099">
              <a:off x="1021522" y="2764054"/>
              <a:ext cx="639617" cy="654040"/>
            </a:xfrm>
            <a:custGeom>
              <a:rect b="b" l="l" r="r" t="t"/>
              <a:pathLst>
                <a:path extrusionOk="0" h="20044" w="19602">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rot="-758099">
              <a:off x="1034568" y="2758524"/>
              <a:ext cx="626467" cy="656748"/>
            </a:xfrm>
            <a:custGeom>
              <a:rect b="b" l="l" r="r" t="t"/>
              <a:pathLst>
                <a:path extrusionOk="0" h="20127" w="19199">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6"/>
            <p:cNvSpPr/>
            <p:nvPr/>
          </p:nvSpPr>
          <p:spPr>
            <a:xfrm rot="-758099">
              <a:off x="1635191" y="2571135"/>
              <a:ext cx="583134" cy="353320"/>
            </a:xfrm>
            <a:custGeom>
              <a:rect b="b" l="l" r="r" t="t"/>
              <a:pathLst>
                <a:path extrusionOk="0" h="10828" w="17871">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6"/>
            <p:cNvSpPr/>
            <p:nvPr/>
          </p:nvSpPr>
          <p:spPr>
            <a:xfrm rot="-758099">
              <a:off x="1669632" y="2640795"/>
              <a:ext cx="640563" cy="632177"/>
            </a:xfrm>
            <a:custGeom>
              <a:rect b="b" l="l" r="r" t="t"/>
              <a:pathLst>
                <a:path extrusionOk="0" h="19374" w="19631">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6"/>
            <p:cNvSpPr/>
            <p:nvPr/>
          </p:nvSpPr>
          <p:spPr>
            <a:xfrm rot="-758099">
              <a:off x="1623160" y="2757463"/>
              <a:ext cx="209290" cy="574977"/>
            </a:xfrm>
            <a:custGeom>
              <a:rect b="b" l="l" r="r" t="t"/>
              <a:pathLst>
                <a:path extrusionOk="0" h="17621" w="6414">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rot="-758099">
              <a:off x="1829672" y="2674845"/>
              <a:ext cx="157278" cy="616613"/>
            </a:xfrm>
            <a:custGeom>
              <a:rect b="b" l="l" r="r" t="t"/>
              <a:pathLst>
                <a:path extrusionOk="0" h="18897" w="482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rot="-758099">
              <a:off x="2066106" y="2592820"/>
              <a:ext cx="148304" cy="646274"/>
            </a:xfrm>
            <a:custGeom>
              <a:rect b="b" l="l" r="r" t="t"/>
              <a:pathLst>
                <a:path extrusionOk="0" h="19806" w="4545">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6"/>
            <p:cNvSpPr/>
            <p:nvPr/>
          </p:nvSpPr>
          <p:spPr>
            <a:xfrm rot="-758099">
              <a:off x="2083722" y="2653543"/>
              <a:ext cx="43039" cy="115739"/>
            </a:xfrm>
            <a:custGeom>
              <a:rect b="b" l="l" r="r" t="t"/>
              <a:pathLst>
                <a:path extrusionOk="0" h="3547" w="1319">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rot="-758099">
              <a:off x="2112809" y="2792349"/>
              <a:ext cx="31456" cy="75343"/>
            </a:xfrm>
            <a:custGeom>
              <a:rect b="b" l="l" r="r" t="t"/>
              <a:pathLst>
                <a:path extrusionOk="0" h="2309" w="964">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rot="-758099">
              <a:off x="2174291" y="2564054"/>
              <a:ext cx="150849" cy="650450"/>
            </a:xfrm>
            <a:custGeom>
              <a:rect b="b" l="l" r="r" t="t"/>
              <a:pathLst>
                <a:path extrusionOk="0" h="19934" w="4623">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6"/>
            <p:cNvSpPr/>
            <p:nvPr/>
          </p:nvSpPr>
          <p:spPr>
            <a:xfrm rot="-758099">
              <a:off x="817181" y="3118294"/>
              <a:ext cx="358802" cy="333611"/>
            </a:xfrm>
            <a:custGeom>
              <a:rect b="b" l="l" r="r" t="t"/>
              <a:pathLst>
                <a:path extrusionOk="0" h="10224" w="10996">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rot="-758099">
              <a:off x="1950861" y="2051752"/>
              <a:ext cx="284601" cy="423181"/>
            </a:xfrm>
            <a:custGeom>
              <a:rect b="b" l="l" r="r" t="t"/>
              <a:pathLst>
                <a:path extrusionOk="0" h="12969" w="8722">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rot="-758099">
              <a:off x="742434" y="2422395"/>
              <a:ext cx="241986" cy="293965"/>
            </a:xfrm>
            <a:custGeom>
              <a:rect b="b" l="l" r="r" t="t"/>
              <a:pathLst>
                <a:path extrusionOk="0" h="9009" w="7416">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56"/>
          <p:cNvGrpSpPr/>
          <p:nvPr/>
        </p:nvGrpSpPr>
        <p:grpSpPr>
          <a:xfrm>
            <a:off x="7466988" y="107047"/>
            <a:ext cx="1425131" cy="1638834"/>
            <a:chOff x="6752050" y="2491675"/>
            <a:chExt cx="1840779" cy="2116810"/>
          </a:xfrm>
        </p:grpSpPr>
        <p:sp>
          <p:nvSpPr>
            <p:cNvPr id="3892" name="Google Shape;3892;p56"/>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6"/>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6"/>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6"/>
          <p:cNvGrpSpPr/>
          <p:nvPr/>
        </p:nvGrpSpPr>
        <p:grpSpPr>
          <a:xfrm rot="657417">
            <a:off x="7828421" y="4048856"/>
            <a:ext cx="961918" cy="816682"/>
            <a:chOff x="3502275" y="3218775"/>
            <a:chExt cx="1175775" cy="998250"/>
          </a:xfrm>
        </p:grpSpPr>
        <p:sp>
          <p:nvSpPr>
            <p:cNvPr id="3909" name="Google Shape;3909;p56"/>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6"/>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6"/>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6"/>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56"/>
          <p:cNvGrpSpPr/>
          <p:nvPr/>
        </p:nvGrpSpPr>
        <p:grpSpPr>
          <a:xfrm>
            <a:off x="404521" y="316836"/>
            <a:ext cx="1211827" cy="711855"/>
            <a:chOff x="3285175" y="1554625"/>
            <a:chExt cx="1458275" cy="856625"/>
          </a:xfrm>
        </p:grpSpPr>
        <p:sp>
          <p:nvSpPr>
            <p:cNvPr id="3922" name="Google Shape;3922;p5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56"/>
          <p:cNvSpPr/>
          <p:nvPr/>
        </p:nvSpPr>
        <p:spPr>
          <a:xfrm>
            <a:off x="5133250" y="1367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8" name="Google Shape;3938;p56"/>
          <p:cNvSpPr/>
          <p:nvPr/>
        </p:nvSpPr>
        <p:spPr>
          <a:xfrm>
            <a:off x="2176775" y="401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9" name="Google Shape;3939;p56"/>
          <p:cNvSpPr/>
          <p:nvPr/>
        </p:nvSpPr>
        <p:spPr>
          <a:xfrm>
            <a:off x="138050" y="13165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0" name="Google Shape;3940;p56"/>
          <p:cNvSpPr/>
          <p:nvPr/>
        </p:nvSpPr>
        <p:spPr>
          <a:xfrm>
            <a:off x="212175" y="2778000"/>
            <a:ext cx="559800" cy="51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1" name="Google Shape;3941;p56"/>
          <p:cNvSpPr/>
          <p:nvPr/>
        </p:nvSpPr>
        <p:spPr>
          <a:xfrm>
            <a:off x="2569975" y="44243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2" name="Google Shape;3942;p56"/>
          <p:cNvSpPr/>
          <p:nvPr/>
        </p:nvSpPr>
        <p:spPr>
          <a:xfrm>
            <a:off x="5802750" y="46057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3" name="Google Shape;3943;p56"/>
          <p:cNvSpPr/>
          <p:nvPr/>
        </p:nvSpPr>
        <p:spPr>
          <a:xfrm>
            <a:off x="8530475" y="21396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4" name="Google Shape;3944;p56"/>
          <p:cNvSpPr/>
          <p:nvPr/>
        </p:nvSpPr>
        <p:spPr>
          <a:xfrm>
            <a:off x="8384075" y="34445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5" name="Google Shape;3945;p56"/>
          <p:cNvSpPr txBox="1"/>
          <p:nvPr/>
        </p:nvSpPr>
        <p:spPr>
          <a:xfrm>
            <a:off x="3386650" y="1960650"/>
            <a:ext cx="2306400" cy="7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Rajdhani"/>
                <a:ea typeface="Rajdhani"/>
                <a:cs typeface="Rajdhani"/>
                <a:sym typeface="Rajdhani"/>
              </a:rPr>
              <a:t>Why?</a:t>
            </a:r>
            <a:endParaRPr sz="12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9" name="Shape 3949"/>
        <p:cNvGrpSpPr/>
        <p:nvPr/>
      </p:nvGrpSpPr>
      <p:grpSpPr>
        <a:xfrm>
          <a:off x="0" y="0"/>
          <a:ext cx="0" cy="0"/>
          <a:chOff x="0" y="0"/>
          <a:chExt cx="0" cy="0"/>
        </a:xfrm>
      </p:grpSpPr>
      <p:sp>
        <p:nvSpPr>
          <p:cNvPr id="3950" name="Google Shape;3950;p57"/>
          <p:cNvSpPr txBox="1"/>
          <p:nvPr>
            <p:ph idx="1" type="subTitle"/>
          </p:nvPr>
        </p:nvSpPr>
        <p:spPr>
          <a:xfrm>
            <a:off x="4858625" y="3051200"/>
            <a:ext cx="3483300" cy="15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or movies with number of ratings above a certain threshold, we use CBF and CF whereas for the movies with ratings lower than that threshold, we use CB only. </a:t>
            </a:r>
            <a:endParaRPr/>
          </a:p>
        </p:txBody>
      </p:sp>
      <p:sp>
        <p:nvSpPr>
          <p:cNvPr id="3951" name="Google Shape;3951;p57"/>
          <p:cNvSpPr txBox="1"/>
          <p:nvPr>
            <p:ph type="title"/>
          </p:nvPr>
        </p:nvSpPr>
        <p:spPr>
          <a:xfrm>
            <a:off x="1850575" y="400200"/>
            <a:ext cx="5524500" cy="12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Calculating a basis for the hybrid recommender</a:t>
            </a:r>
            <a:endParaRPr sz="3300">
              <a:solidFill>
                <a:schemeClr val="lt1"/>
              </a:solidFill>
            </a:endParaRPr>
          </a:p>
        </p:txBody>
      </p:sp>
      <p:grpSp>
        <p:nvGrpSpPr>
          <p:cNvPr id="3952" name="Google Shape;3952;p57"/>
          <p:cNvGrpSpPr/>
          <p:nvPr/>
        </p:nvGrpSpPr>
        <p:grpSpPr>
          <a:xfrm>
            <a:off x="7466988" y="107047"/>
            <a:ext cx="1425131" cy="1638834"/>
            <a:chOff x="6752050" y="2491675"/>
            <a:chExt cx="1840779" cy="2116810"/>
          </a:xfrm>
        </p:grpSpPr>
        <p:sp>
          <p:nvSpPr>
            <p:cNvPr id="3953" name="Google Shape;3953;p57"/>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7"/>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7"/>
          <p:cNvGrpSpPr/>
          <p:nvPr/>
        </p:nvGrpSpPr>
        <p:grpSpPr>
          <a:xfrm rot="657417">
            <a:off x="7828421" y="4048856"/>
            <a:ext cx="961918" cy="816682"/>
            <a:chOff x="3502275" y="3218775"/>
            <a:chExt cx="1175775" cy="998250"/>
          </a:xfrm>
        </p:grpSpPr>
        <p:sp>
          <p:nvSpPr>
            <p:cNvPr id="3970" name="Google Shape;3970;p57"/>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57"/>
          <p:cNvGrpSpPr/>
          <p:nvPr/>
        </p:nvGrpSpPr>
        <p:grpSpPr>
          <a:xfrm>
            <a:off x="404521" y="316836"/>
            <a:ext cx="1211827" cy="711855"/>
            <a:chOff x="3285175" y="1554625"/>
            <a:chExt cx="1458275" cy="856625"/>
          </a:xfrm>
        </p:grpSpPr>
        <p:sp>
          <p:nvSpPr>
            <p:cNvPr id="3983" name="Google Shape;3983;p5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8" name="Google Shape;3998;p57"/>
          <p:cNvSpPr/>
          <p:nvPr/>
        </p:nvSpPr>
        <p:spPr>
          <a:xfrm>
            <a:off x="5133250" y="1367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9" name="Google Shape;3999;p57"/>
          <p:cNvSpPr/>
          <p:nvPr/>
        </p:nvSpPr>
        <p:spPr>
          <a:xfrm>
            <a:off x="2176775" y="401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0" name="Google Shape;4000;p57"/>
          <p:cNvSpPr/>
          <p:nvPr/>
        </p:nvSpPr>
        <p:spPr>
          <a:xfrm>
            <a:off x="138050" y="13165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1" name="Google Shape;4001;p57"/>
          <p:cNvSpPr/>
          <p:nvPr/>
        </p:nvSpPr>
        <p:spPr>
          <a:xfrm>
            <a:off x="212175" y="2778000"/>
            <a:ext cx="559800" cy="51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2" name="Google Shape;4002;p57"/>
          <p:cNvSpPr/>
          <p:nvPr/>
        </p:nvSpPr>
        <p:spPr>
          <a:xfrm>
            <a:off x="2569975" y="44243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3" name="Google Shape;4003;p57"/>
          <p:cNvSpPr/>
          <p:nvPr/>
        </p:nvSpPr>
        <p:spPr>
          <a:xfrm>
            <a:off x="5802750" y="46057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4" name="Google Shape;4004;p57"/>
          <p:cNvSpPr/>
          <p:nvPr/>
        </p:nvSpPr>
        <p:spPr>
          <a:xfrm>
            <a:off x="8530475" y="21396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5" name="Google Shape;4005;p57"/>
          <p:cNvSpPr/>
          <p:nvPr/>
        </p:nvSpPr>
        <p:spPr>
          <a:xfrm>
            <a:off x="8384075" y="34445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06" name="Google Shape;4006;p57"/>
          <p:cNvGrpSpPr/>
          <p:nvPr/>
        </p:nvGrpSpPr>
        <p:grpSpPr>
          <a:xfrm>
            <a:off x="1687476" y="2566472"/>
            <a:ext cx="797851" cy="514203"/>
            <a:chOff x="5632602" y="2025510"/>
            <a:chExt cx="370130" cy="287264"/>
          </a:xfrm>
        </p:grpSpPr>
        <p:sp>
          <p:nvSpPr>
            <p:cNvPr id="4007" name="Google Shape;4007;p57"/>
            <p:cNvSpPr/>
            <p:nvPr/>
          </p:nvSpPr>
          <p:spPr>
            <a:xfrm>
              <a:off x="5695046" y="2050493"/>
              <a:ext cx="296701" cy="191501"/>
            </a:xfrm>
            <a:custGeom>
              <a:rect b="b" l="l" r="r" t="t"/>
              <a:pathLst>
                <a:path extrusionOk="0" h="7305" w="11318">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008" name="Google Shape;4008;p57"/>
            <p:cNvSpPr/>
            <p:nvPr/>
          </p:nvSpPr>
          <p:spPr>
            <a:xfrm>
              <a:off x="5735522" y="2241967"/>
              <a:ext cx="50359" cy="23882"/>
            </a:xfrm>
            <a:custGeom>
              <a:rect b="b" l="l" r="r" t="t"/>
              <a:pathLst>
                <a:path extrusionOk="0" h="911" w="1921">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5746899" y="2179156"/>
              <a:ext cx="38982" cy="62470"/>
            </a:xfrm>
            <a:custGeom>
              <a:rect b="b" l="l" r="r" t="t"/>
              <a:pathLst>
                <a:path extrusionOk="0" h="2383" w="1487">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5698821" y="2168565"/>
              <a:ext cx="42783" cy="26136"/>
            </a:xfrm>
            <a:custGeom>
              <a:rect b="b" l="l" r="r" t="t"/>
              <a:pathLst>
                <a:path extrusionOk="0" h="997" w="1632">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5695046" y="2050493"/>
              <a:ext cx="9857" cy="118099"/>
            </a:xfrm>
            <a:custGeom>
              <a:rect b="b" l="l" r="r" t="t"/>
              <a:pathLst>
                <a:path extrusionOk="0" h="4505" w="376">
                  <a:moveTo>
                    <a:pt x="0" y="0"/>
                  </a:moveTo>
                  <a:lnTo>
                    <a:pt x="0" y="4504"/>
                  </a:lnTo>
                  <a:lnTo>
                    <a:pt x="376" y="4504"/>
                  </a:lnTo>
                  <a:lnTo>
                    <a:pt x="376"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5695046" y="2049732"/>
              <a:ext cx="296701" cy="9857"/>
            </a:xfrm>
            <a:custGeom>
              <a:rect b="b" l="l" r="r" t="t"/>
              <a:pathLst>
                <a:path extrusionOk="0" h="376" w="11318">
                  <a:moveTo>
                    <a:pt x="0" y="1"/>
                  </a:moveTo>
                  <a:lnTo>
                    <a:pt x="0" y="376"/>
                  </a:lnTo>
                  <a:lnTo>
                    <a:pt x="11318" y="376"/>
                  </a:lnTo>
                  <a:lnTo>
                    <a:pt x="11318" y="1"/>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5725324" y="2240473"/>
              <a:ext cx="277014" cy="26503"/>
            </a:xfrm>
            <a:custGeom>
              <a:rect b="b" l="l" r="r" t="t"/>
              <a:pathLst>
                <a:path extrusionOk="0" h="1011" w="10567">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5684062" y="2025510"/>
              <a:ext cx="318670" cy="26136"/>
            </a:xfrm>
            <a:custGeom>
              <a:rect b="b" l="l" r="r" t="t"/>
              <a:pathLst>
                <a:path extrusionOk="0" h="997" w="12156">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5804022" y="2150005"/>
              <a:ext cx="25009" cy="58328"/>
            </a:xfrm>
            <a:custGeom>
              <a:rect b="b" l="l" r="r" t="t"/>
              <a:pathLst>
                <a:path extrusionOk="0" h="2225" w="954">
                  <a:moveTo>
                    <a:pt x="1" y="1"/>
                  </a:moveTo>
                  <a:lnTo>
                    <a:pt x="1" y="2224"/>
                  </a:lnTo>
                  <a:lnTo>
                    <a:pt x="953" y="2224"/>
                  </a:lnTo>
                  <a:lnTo>
                    <a:pt x="953"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5846779" y="2125048"/>
              <a:ext cx="25009" cy="83285"/>
            </a:xfrm>
            <a:custGeom>
              <a:rect b="b" l="l" r="r" t="t"/>
              <a:pathLst>
                <a:path extrusionOk="0" h="3177" w="954">
                  <a:moveTo>
                    <a:pt x="1" y="0"/>
                  </a:moveTo>
                  <a:lnTo>
                    <a:pt x="1" y="3176"/>
                  </a:lnTo>
                  <a:lnTo>
                    <a:pt x="954" y="3176"/>
                  </a:lnTo>
                  <a:lnTo>
                    <a:pt x="954" y="0"/>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5888408" y="2140174"/>
              <a:ext cx="25009" cy="68159"/>
            </a:xfrm>
            <a:custGeom>
              <a:rect b="b" l="l" r="r" t="t"/>
              <a:pathLst>
                <a:path extrusionOk="0" h="2600" w="954">
                  <a:moveTo>
                    <a:pt x="1" y="1"/>
                  </a:moveTo>
                  <a:lnTo>
                    <a:pt x="1" y="2599"/>
                  </a:lnTo>
                  <a:lnTo>
                    <a:pt x="954" y="2599"/>
                  </a:lnTo>
                  <a:lnTo>
                    <a:pt x="954"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5932318" y="2090995"/>
              <a:ext cx="25009" cy="117338"/>
            </a:xfrm>
            <a:custGeom>
              <a:rect b="b" l="l" r="r" t="t"/>
              <a:pathLst>
                <a:path extrusionOk="0" h="4476" w="954">
                  <a:moveTo>
                    <a:pt x="0" y="0"/>
                  </a:moveTo>
                  <a:lnTo>
                    <a:pt x="0" y="4475"/>
                  </a:lnTo>
                  <a:lnTo>
                    <a:pt x="953" y="4475"/>
                  </a:lnTo>
                  <a:lnTo>
                    <a:pt x="953" y="0"/>
                  </a:ln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5719636" y="2082658"/>
              <a:ext cx="47711" cy="11744"/>
            </a:xfrm>
            <a:custGeom>
              <a:rect b="b" l="l" r="r" t="t"/>
              <a:pathLst>
                <a:path extrusionOk="0" h="448" w="1820">
                  <a:moveTo>
                    <a:pt x="304" y="0"/>
                  </a:moveTo>
                  <a:cubicBezTo>
                    <a:pt x="1" y="0"/>
                    <a:pt x="1" y="448"/>
                    <a:pt x="304" y="448"/>
                  </a:cubicBezTo>
                  <a:lnTo>
                    <a:pt x="1516" y="448"/>
                  </a:lnTo>
                  <a:cubicBezTo>
                    <a:pt x="1820" y="448"/>
                    <a:pt x="1820" y="0"/>
                    <a:pt x="15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5719636" y="2102346"/>
              <a:ext cx="65118" cy="12138"/>
            </a:xfrm>
            <a:custGeom>
              <a:rect b="b" l="l" r="r" t="t"/>
              <a:pathLst>
                <a:path extrusionOk="0" h="463" w="2484">
                  <a:moveTo>
                    <a:pt x="304" y="0"/>
                  </a:moveTo>
                  <a:cubicBezTo>
                    <a:pt x="1" y="0"/>
                    <a:pt x="1" y="462"/>
                    <a:pt x="304" y="462"/>
                  </a:cubicBezTo>
                  <a:lnTo>
                    <a:pt x="2180" y="462"/>
                  </a:lnTo>
                  <a:cubicBezTo>
                    <a:pt x="2484" y="462"/>
                    <a:pt x="2484" y="0"/>
                    <a:pt x="21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5719636" y="2122374"/>
              <a:ext cx="65118" cy="11771"/>
            </a:xfrm>
            <a:custGeom>
              <a:rect b="b" l="l" r="r" t="t"/>
              <a:pathLst>
                <a:path extrusionOk="0" h="449" w="2484">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5719636" y="2142062"/>
              <a:ext cx="65118" cy="12138"/>
            </a:xfrm>
            <a:custGeom>
              <a:rect b="b" l="l" r="r" t="t"/>
              <a:pathLst>
                <a:path extrusionOk="0" h="463" w="2484">
                  <a:moveTo>
                    <a:pt x="304" y="1"/>
                  </a:moveTo>
                  <a:cubicBezTo>
                    <a:pt x="1" y="1"/>
                    <a:pt x="1" y="463"/>
                    <a:pt x="304" y="463"/>
                  </a:cubicBezTo>
                  <a:lnTo>
                    <a:pt x="2180" y="463"/>
                  </a:lnTo>
                  <a:cubicBezTo>
                    <a:pt x="2484" y="448"/>
                    <a:pt x="2484" y="1"/>
                    <a:pt x="2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5632602" y="2168172"/>
              <a:ext cx="144576" cy="144602"/>
            </a:xfrm>
            <a:custGeom>
              <a:rect b="b" l="l" r="r" t="t"/>
              <a:pathLst>
                <a:path extrusionOk="0" h="5516" w="5515">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24" name="Google Shape;4024;p57"/>
            <p:cNvSpPr/>
            <p:nvPr/>
          </p:nvSpPr>
          <p:spPr>
            <a:xfrm>
              <a:off x="5669696" y="2213602"/>
              <a:ext cx="29151" cy="54894"/>
            </a:xfrm>
            <a:custGeom>
              <a:rect b="b" l="l" r="r" t="t"/>
              <a:pathLst>
                <a:path extrusionOk="0" h="2094" w="1112">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5" name="Google Shape;4025;p57"/>
          <p:cNvSpPr txBox="1"/>
          <p:nvPr/>
        </p:nvSpPr>
        <p:spPr>
          <a:xfrm>
            <a:off x="662575" y="3051213"/>
            <a:ext cx="31977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a:ea typeface="Fira Sans"/>
                <a:cs typeface="Fira Sans"/>
                <a:sym typeface="Fira Sans"/>
              </a:rPr>
              <a:t>First, we calculate a threshold for the number of ratings a movie must have in order to determine which recommendation system it should run under.</a:t>
            </a:r>
            <a:endParaRPr sz="1200">
              <a:solidFill>
                <a:schemeClr val="lt2"/>
              </a:solidFill>
            </a:endParaRPr>
          </a:p>
        </p:txBody>
      </p:sp>
      <p:sp>
        <p:nvSpPr>
          <p:cNvPr id="4026" name="Google Shape;4026;p57"/>
          <p:cNvSpPr txBox="1"/>
          <p:nvPr/>
        </p:nvSpPr>
        <p:spPr>
          <a:xfrm>
            <a:off x="3386650" y="1663500"/>
            <a:ext cx="2306400" cy="7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Rajdhani"/>
                <a:ea typeface="Rajdhani"/>
                <a:cs typeface="Rajdhani"/>
                <a:sym typeface="Rajdhani"/>
              </a:rPr>
              <a:t>How</a:t>
            </a:r>
            <a:r>
              <a:rPr b="1" lang="en" sz="3500">
                <a:solidFill>
                  <a:schemeClr val="lt1"/>
                </a:solidFill>
                <a:latin typeface="Rajdhani"/>
                <a:ea typeface="Rajdhani"/>
                <a:cs typeface="Rajdhani"/>
                <a:sym typeface="Rajdhani"/>
              </a:rPr>
              <a:t>?</a:t>
            </a:r>
            <a:endParaRPr sz="1200">
              <a:solidFill>
                <a:schemeClr val="lt1"/>
              </a:solidFill>
            </a:endParaRPr>
          </a:p>
        </p:txBody>
      </p:sp>
      <p:grpSp>
        <p:nvGrpSpPr>
          <p:cNvPr id="4027" name="Google Shape;4027;p57"/>
          <p:cNvGrpSpPr/>
          <p:nvPr/>
        </p:nvGrpSpPr>
        <p:grpSpPr>
          <a:xfrm>
            <a:off x="6362551" y="2496613"/>
            <a:ext cx="722208" cy="514213"/>
            <a:chOff x="1277409" y="1961347"/>
            <a:chExt cx="420475" cy="383055"/>
          </a:xfrm>
        </p:grpSpPr>
        <p:sp>
          <p:nvSpPr>
            <p:cNvPr id="4028" name="Google Shape;4028;p57"/>
            <p:cNvSpPr/>
            <p:nvPr/>
          </p:nvSpPr>
          <p:spPr>
            <a:xfrm>
              <a:off x="1293244" y="2187288"/>
              <a:ext cx="108848" cy="47531"/>
            </a:xfrm>
            <a:custGeom>
              <a:rect b="b" l="l" r="r" t="t"/>
              <a:pathLst>
                <a:path extrusionOk="0" h="1810" w="4145">
                  <a:moveTo>
                    <a:pt x="1" y="1"/>
                  </a:moveTo>
                  <a:cubicBezTo>
                    <a:pt x="144" y="1034"/>
                    <a:pt x="1025" y="1809"/>
                    <a:pt x="2077" y="1809"/>
                  </a:cubicBezTo>
                  <a:cubicBezTo>
                    <a:pt x="3120" y="1809"/>
                    <a:pt x="4011" y="1034"/>
                    <a:pt x="4145"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1349650" y="2040049"/>
              <a:ext cx="63129" cy="140832"/>
            </a:xfrm>
            <a:custGeom>
              <a:rect b="b" l="l" r="r" t="t"/>
              <a:pathLst>
                <a:path extrusionOk="0" h="5363" w="2404">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1562907" y="2041493"/>
              <a:ext cx="62499" cy="139441"/>
            </a:xfrm>
            <a:custGeom>
              <a:rect b="b" l="l" r="r" t="t"/>
              <a:pathLst>
                <a:path extrusionOk="0" h="5310" w="238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1624330" y="2041493"/>
              <a:ext cx="62919" cy="139309"/>
            </a:xfrm>
            <a:custGeom>
              <a:rect b="b" l="l" r="r" t="t"/>
              <a:pathLst>
                <a:path extrusionOk="0" h="5305" w="2396">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1351725" y="2013106"/>
              <a:ext cx="129357" cy="40257"/>
            </a:xfrm>
            <a:custGeom>
              <a:rect b="b" l="l" r="r" t="t"/>
              <a:pathLst>
                <a:path extrusionOk="0" h="1533" w="4926">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1491191" y="2012344"/>
              <a:ext cx="133900" cy="41281"/>
            </a:xfrm>
            <a:custGeom>
              <a:rect b="b" l="l" r="r" t="t"/>
              <a:pathLst>
                <a:path extrusionOk="0" h="1572" w="5099">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1474700" y="1961347"/>
              <a:ext cx="25157" cy="32195"/>
            </a:xfrm>
            <a:custGeom>
              <a:rect b="b" l="l" r="r" t="t"/>
              <a:pathLst>
                <a:path extrusionOk="0" h="1226" w="958">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1474700" y="2036503"/>
              <a:ext cx="24894" cy="259633"/>
            </a:xfrm>
            <a:custGeom>
              <a:rect b="b" l="l" r="r" t="t"/>
              <a:pathLst>
                <a:path extrusionOk="0" h="9887" w="948">
                  <a:moveTo>
                    <a:pt x="0" y="0"/>
                  </a:moveTo>
                  <a:lnTo>
                    <a:pt x="0" y="9887"/>
                  </a:lnTo>
                  <a:lnTo>
                    <a:pt x="948" y="9887"/>
                  </a:lnTo>
                  <a:lnTo>
                    <a:pt x="948" y="0"/>
                  </a:lnTo>
                  <a:cubicBezTo>
                    <a:pt x="799" y="82"/>
                    <a:pt x="637" y="123"/>
                    <a:pt x="474" y="123"/>
                  </a:cubicBezTo>
                  <a:cubicBezTo>
                    <a:pt x="311" y="123"/>
                    <a:pt x="149" y="82"/>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1474700" y="1961347"/>
              <a:ext cx="20877" cy="32195"/>
            </a:xfrm>
            <a:custGeom>
              <a:rect b="b" l="l" r="r" t="t"/>
              <a:pathLst>
                <a:path extrusionOk="0" h="1226" w="795">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1474700" y="2036503"/>
              <a:ext cx="16596" cy="259633"/>
            </a:xfrm>
            <a:custGeom>
              <a:rect b="b" l="l" r="r" t="t"/>
              <a:pathLst>
                <a:path extrusionOk="0" h="9887" w="632">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1551852" y="2161921"/>
              <a:ext cx="145796" cy="25393"/>
            </a:xfrm>
            <a:custGeom>
              <a:rect b="b" l="l" r="r" t="t"/>
              <a:pathLst>
                <a:path extrusionOk="0" h="967" w="5552">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1551852" y="2166175"/>
              <a:ext cx="146032" cy="21139"/>
            </a:xfrm>
            <a:custGeom>
              <a:rect b="b" l="l" r="r" t="t"/>
              <a:pathLst>
                <a:path extrusionOk="0" h="805" w="5561">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1572965" y="2187288"/>
              <a:ext cx="108848" cy="47531"/>
            </a:xfrm>
            <a:custGeom>
              <a:rect b="b" l="l" r="r" t="t"/>
              <a:pathLst>
                <a:path extrusionOk="0" h="1810" w="4145">
                  <a:moveTo>
                    <a:pt x="0" y="1"/>
                  </a:moveTo>
                  <a:cubicBezTo>
                    <a:pt x="144" y="1034"/>
                    <a:pt x="1024" y="1809"/>
                    <a:pt x="2077" y="1809"/>
                  </a:cubicBezTo>
                  <a:cubicBezTo>
                    <a:pt x="3120" y="1809"/>
                    <a:pt x="4010" y="1034"/>
                    <a:pt x="4144"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1293244" y="2187288"/>
              <a:ext cx="67121" cy="47531"/>
            </a:xfrm>
            <a:custGeom>
              <a:rect b="b" l="l" r="r" t="t"/>
              <a:pathLst>
                <a:path extrusionOk="0" h="1810" w="2556">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1572965" y="2187288"/>
              <a:ext cx="67121" cy="47531"/>
            </a:xfrm>
            <a:custGeom>
              <a:rect b="b" l="l" r="r" t="t"/>
              <a:pathLst>
                <a:path extrusionOk="0" h="1810" w="2556">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1333211" y="2029466"/>
              <a:ext cx="34191" cy="33954"/>
            </a:xfrm>
            <a:custGeom>
              <a:rect b="b" l="l" r="r" t="t"/>
              <a:pathLst>
                <a:path extrusionOk="0" h="1293" w="1302">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1607891" y="2029466"/>
              <a:ext cx="33954" cy="33954"/>
            </a:xfrm>
            <a:custGeom>
              <a:rect b="b" l="l" r="r" t="t"/>
              <a:pathLst>
                <a:path extrusionOk="0" h="1293" w="1293">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1428456" y="2293589"/>
              <a:ext cx="117382" cy="27941"/>
            </a:xfrm>
            <a:custGeom>
              <a:rect b="b" l="l" r="r" t="t"/>
              <a:pathLst>
                <a:path extrusionOk="0" h="1064" w="447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1428456" y="2302150"/>
              <a:ext cx="117382" cy="19380"/>
            </a:xfrm>
            <a:custGeom>
              <a:rect b="b" l="l" r="r" t="t"/>
              <a:pathLst>
                <a:path extrusionOk="0" h="738" w="447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1414381" y="2318982"/>
              <a:ext cx="146032" cy="25420"/>
            </a:xfrm>
            <a:custGeom>
              <a:rect b="b" l="l" r="r" t="t"/>
              <a:pathLst>
                <a:path extrusionOk="0" h="968" w="5561">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1414381" y="2323263"/>
              <a:ext cx="146032" cy="21139"/>
            </a:xfrm>
            <a:custGeom>
              <a:rect b="b" l="l" r="r" t="t"/>
              <a:pathLst>
                <a:path extrusionOk="0" h="805" w="5561">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1462384" y="1990260"/>
              <a:ext cx="49526" cy="49526"/>
            </a:xfrm>
            <a:custGeom>
              <a:rect b="b" l="l" r="r" t="t"/>
              <a:pathLst>
                <a:path extrusionOk="0" h="1886" w="1886">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1333211" y="2029571"/>
              <a:ext cx="29674" cy="33980"/>
            </a:xfrm>
            <a:custGeom>
              <a:rect b="b" l="l" r="r" t="t"/>
              <a:pathLst>
                <a:path extrusionOk="0" h="1294" w="113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1607891" y="2029571"/>
              <a:ext cx="29674" cy="33980"/>
            </a:xfrm>
            <a:custGeom>
              <a:rect b="b" l="l" r="r" t="t"/>
              <a:pathLst>
                <a:path extrusionOk="0" h="1294" w="113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1462384" y="1990286"/>
              <a:ext cx="37473" cy="49763"/>
            </a:xfrm>
            <a:custGeom>
              <a:rect b="b" l="l" r="r" t="t"/>
              <a:pathLst>
                <a:path extrusionOk="0" h="1895" w="1427">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1277409" y="2161921"/>
              <a:ext cx="145796" cy="25393"/>
            </a:xfrm>
            <a:custGeom>
              <a:rect b="b" l="l" r="r" t="t"/>
              <a:pathLst>
                <a:path extrusionOk="0" h="967" w="5552">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1277409" y="2166175"/>
              <a:ext cx="145796" cy="21139"/>
            </a:xfrm>
            <a:custGeom>
              <a:rect b="b" l="l" r="r" t="t"/>
              <a:pathLst>
                <a:path extrusionOk="0" h="805" w="5552">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8" name="Shape 4058"/>
        <p:cNvGrpSpPr/>
        <p:nvPr/>
      </p:nvGrpSpPr>
      <p:grpSpPr>
        <a:xfrm>
          <a:off x="0" y="0"/>
          <a:ext cx="0" cy="0"/>
          <a:chOff x="0" y="0"/>
          <a:chExt cx="0" cy="0"/>
        </a:xfrm>
      </p:grpSpPr>
      <p:sp>
        <p:nvSpPr>
          <p:cNvPr id="4059" name="Google Shape;4059;p58"/>
          <p:cNvSpPr txBox="1"/>
          <p:nvPr>
            <p:ph type="title"/>
          </p:nvPr>
        </p:nvSpPr>
        <p:spPr>
          <a:xfrm>
            <a:off x="1779375" y="41125"/>
            <a:ext cx="5149200" cy="12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Determining the Threshold</a:t>
            </a:r>
            <a:endParaRPr sz="3300">
              <a:solidFill>
                <a:schemeClr val="lt1"/>
              </a:solidFill>
            </a:endParaRPr>
          </a:p>
        </p:txBody>
      </p:sp>
      <p:grpSp>
        <p:nvGrpSpPr>
          <p:cNvPr id="4060" name="Google Shape;4060;p58"/>
          <p:cNvGrpSpPr/>
          <p:nvPr/>
        </p:nvGrpSpPr>
        <p:grpSpPr>
          <a:xfrm>
            <a:off x="7466912" y="107064"/>
            <a:ext cx="1162452" cy="1263312"/>
            <a:chOff x="6752050" y="2491675"/>
            <a:chExt cx="1840779" cy="2116810"/>
          </a:xfrm>
        </p:grpSpPr>
        <p:sp>
          <p:nvSpPr>
            <p:cNvPr id="4061" name="Google Shape;4061;p58"/>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8"/>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8"/>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8"/>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8"/>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8"/>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8"/>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8"/>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8"/>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8"/>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8"/>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8"/>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8"/>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8"/>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8"/>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8"/>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8"/>
          <p:cNvGrpSpPr/>
          <p:nvPr/>
        </p:nvGrpSpPr>
        <p:grpSpPr>
          <a:xfrm>
            <a:off x="404521" y="316836"/>
            <a:ext cx="1211827" cy="711855"/>
            <a:chOff x="3285175" y="1554625"/>
            <a:chExt cx="1458275" cy="856625"/>
          </a:xfrm>
        </p:grpSpPr>
        <p:sp>
          <p:nvSpPr>
            <p:cNvPr id="4078" name="Google Shape;4078;p58"/>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8"/>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8"/>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8"/>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8"/>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8"/>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8"/>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8"/>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8"/>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8"/>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8"/>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8"/>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8"/>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8"/>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8"/>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3" name="Google Shape;4093;p58"/>
          <p:cNvSpPr/>
          <p:nvPr/>
        </p:nvSpPr>
        <p:spPr>
          <a:xfrm>
            <a:off x="5133250" y="1367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4" name="Google Shape;4094;p58"/>
          <p:cNvSpPr/>
          <p:nvPr/>
        </p:nvSpPr>
        <p:spPr>
          <a:xfrm>
            <a:off x="2176775" y="4017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5" name="Google Shape;4095;p58"/>
          <p:cNvSpPr/>
          <p:nvPr/>
        </p:nvSpPr>
        <p:spPr>
          <a:xfrm>
            <a:off x="138050" y="13165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6" name="Google Shape;4096;p58"/>
          <p:cNvSpPr/>
          <p:nvPr/>
        </p:nvSpPr>
        <p:spPr>
          <a:xfrm>
            <a:off x="212175" y="2778000"/>
            <a:ext cx="559800" cy="51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7" name="Google Shape;4097;p58"/>
          <p:cNvSpPr/>
          <p:nvPr/>
        </p:nvSpPr>
        <p:spPr>
          <a:xfrm>
            <a:off x="2569975" y="44243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8" name="Google Shape;4098;p58"/>
          <p:cNvSpPr/>
          <p:nvPr/>
        </p:nvSpPr>
        <p:spPr>
          <a:xfrm>
            <a:off x="5802750" y="46057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9" name="Google Shape;4099;p58"/>
          <p:cNvSpPr/>
          <p:nvPr/>
        </p:nvSpPr>
        <p:spPr>
          <a:xfrm>
            <a:off x="8530475" y="21396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0" name="Google Shape;4100;p58"/>
          <p:cNvSpPr/>
          <p:nvPr/>
        </p:nvSpPr>
        <p:spPr>
          <a:xfrm>
            <a:off x="8384075" y="34445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1" name="Google Shape;4101;p58"/>
          <p:cNvSpPr/>
          <p:nvPr/>
        </p:nvSpPr>
        <p:spPr>
          <a:xfrm>
            <a:off x="1518023" y="1849680"/>
            <a:ext cx="784500" cy="754200"/>
          </a:xfrm>
          <a:prstGeom prst="ellipse">
            <a:avLst/>
          </a:prstGeom>
          <a:solidFill>
            <a:schemeClr val="accent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lt2"/>
                </a:solidFill>
                <a:latin typeface="Rajdhani"/>
                <a:ea typeface="Rajdhani"/>
                <a:cs typeface="Rajdhani"/>
                <a:sym typeface="Rajdhani"/>
              </a:rPr>
              <a:t>01</a:t>
            </a:r>
            <a:endParaRPr b="1" sz="3200">
              <a:solidFill>
                <a:schemeClr val="lt2"/>
              </a:solidFill>
              <a:latin typeface="Rajdhani"/>
              <a:ea typeface="Rajdhani"/>
              <a:cs typeface="Rajdhani"/>
              <a:sym typeface="Rajdhani"/>
            </a:endParaRPr>
          </a:p>
        </p:txBody>
      </p:sp>
      <p:sp>
        <p:nvSpPr>
          <p:cNvPr id="4102" name="Google Shape;4102;p58"/>
          <p:cNvSpPr/>
          <p:nvPr/>
        </p:nvSpPr>
        <p:spPr>
          <a:xfrm>
            <a:off x="3556122" y="1849680"/>
            <a:ext cx="784500" cy="7542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2"/>
                </a:solidFill>
                <a:latin typeface="Rajdhani"/>
                <a:ea typeface="Rajdhani"/>
                <a:cs typeface="Rajdhani"/>
                <a:sym typeface="Rajdhani"/>
              </a:rPr>
              <a:t>02</a:t>
            </a:r>
            <a:endParaRPr b="1" sz="2800">
              <a:solidFill>
                <a:schemeClr val="lt2"/>
              </a:solidFill>
              <a:latin typeface="Rajdhani"/>
              <a:ea typeface="Rajdhani"/>
              <a:cs typeface="Rajdhani"/>
              <a:sym typeface="Rajdhani"/>
            </a:endParaRPr>
          </a:p>
        </p:txBody>
      </p:sp>
      <p:cxnSp>
        <p:nvCxnSpPr>
          <p:cNvPr id="4103" name="Google Shape;4103;p58"/>
          <p:cNvCxnSpPr>
            <a:stCxn id="4101" idx="6"/>
            <a:endCxn id="4102" idx="2"/>
          </p:cNvCxnSpPr>
          <p:nvPr/>
        </p:nvCxnSpPr>
        <p:spPr>
          <a:xfrm>
            <a:off x="2302523" y="2226780"/>
            <a:ext cx="1253700" cy="0"/>
          </a:xfrm>
          <a:prstGeom prst="straightConnector1">
            <a:avLst/>
          </a:prstGeom>
          <a:noFill/>
          <a:ln cap="flat" cmpd="sng" w="19050">
            <a:solidFill>
              <a:schemeClr val="lt1"/>
            </a:solidFill>
            <a:prstDash val="solid"/>
            <a:round/>
            <a:headEnd len="med" w="med" type="none"/>
            <a:tailEnd len="med" w="med" type="none"/>
          </a:ln>
        </p:spPr>
      </p:cxnSp>
      <p:cxnSp>
        <p:nvCxnSpPr>
          <p:cNvPr id="4104" name="Google Shape;4104;p58"/>
          <p:cNvCxnSpPr>
            <a:stCxn id="4102" idx="6"/>
            <a:endCxn id="4105" idx="2"/>
          </p:cNvCxnSpPr>
          <p:nvPr/>
        </p:nvCxnSpPr>
        <p:spPr>
          <a:xfrm flipH="1" rot="10800000">
            <a:off x="4340622" y="1824180"/>
            <a:ext cx="1253700" cy="402600"/>
          </a:xfrm>
          <a:prstGeom prst="straightConnector1">
            <a:avLst/>
          </a:prstGeom>
          <a:noFill/>
          <a:ln cap="flat" cmpd="sng" w="19050">
            <a:solidFill>
              <a:schemeClr val="lt1"/>
            </a:solidFill>
            <a:prstDash val="solid"/>
            <a:round/>
            <a:headEnd len="med" w="med" type="none"/>
            <a:tailEnd len="med" w="med" type="none"/>
          </a:ln>
        </p:spPr>
      </p:cxnSp>
      <p:sp>
        <p:nvSpPr>
          <p:cNvPr id="4105" name="Google Shape;4105;p58"/>
          <p:cNvSpPr/>
          <p:nvPr/>
        </p:nvSpPr>
        <p:spPr>
          <a:xfrm>
            <a:off x="5594214" y="1447213"/>
            <a:ext cx="784500" cy="754200"/>
          </a:xfrm>
          <a:prstGeom prst="ellipse">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2"/>
                </a:solidFill>
                <a:latin typeface="Rajdhani"/>
                <a:ea typeface="Rajdhani"/>
                <a:cs typeface="Rajdhani"/>
                <a:sym typeface="Rajdhani"/>
              </a:rPr>
              <a:t>03</a:t>
            </a:r>
            <a:endParaRPr b="1" sz="2800">
              <a:solidFill>
                <a:schemeClr val="lt2"/>
              </a:solidFill>
              <a:latin typeface="Rajdhani"/>
              <a:ea typeface="Rajdhani"/>
              <a:cs typeface="Rajdhani"/>
              <a:sym typeface="Rajdhani"/>
            </a:endParaRPr>
          </a:p>
        </p:txBody>
      </p:sp>
      <p:sp>
        <p:nvSpPr>
          <p:cNvPr id="4106" name="Google Shape;4106;p58"/>
          <p:cNvSpPr txBox="1"/>
          <p:nvPr/>
        </p:nvSpPr>
        <p:spPr>
          <a:xfrm>
            <a:off x="1187675" y="2709501"/>
            <a:ext cx="15489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Calculate the 90th percentile of ratings</a:t>
            </a:r>
            <a:endParaRPr sz="1200">
              <a:solidFill>
                <a:schemeClr val="lt2"/>
              </a:solidFill>
            </a:endParaRPr>
          </a:p>
        </p:txBody>
      </p:sp>
      <p:sp>
        <p:nvSpPr>
          <p:cNvPr id="4107" name="Google Shape;4107;p58"/>
          <p:cNvSpPr txBox="1"/>
          <p:nvPr/>
        </p:nvSpPr>
        <p:spPr>
          <a:xfrm>
            <a:off x="2792025" y="2697800"/>
            <a:ext cx="2313300" cy="6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rPr>
              <a:t>Create a list of movies in the top 10% based on the number of ratings</a:t>
            </a:r>
            <a:endParaRPr sz="1200">
              <a:solidFill>
                <a:schemeClr val="lt2"/>
              </a:solidFill>
            </a:endParaRPr>
          </a:p>
        </p:txBody>
      </p:sp>
      <p:sp>
        <p:nvSpPr>
          <p:cNvPr id="4108" name="Google Shape;4108;p58"/>
          <p:cNvSpPr/>
          <p:nvPr/>
        </p:nvSpPr>
        <p:spPr>
          <a:xfrm>
            <a:off x="5642730" y="2461932"/>
            <a:ext cx="784500" cy="754200"/>
          </a:xfrm>
          <a:prstGeom prst="ellipse">
            <a:avLst/>
          </a:prstGeom>
          <a:solidFill>
            <a:schemeClr val="accent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lt2"/>
                </a:solidFill>
                <a:latin typeface="Rajdhani"/>
                <a:ea typeface="Rajdhani"/>
                <a:cs typeface="Rajdhani"/>
                <a:sym typeface="Rajdhani"/>
              </a:rPr>
              <a:t>04</a:t>
            </a:r>
            <a:endParaRPr b="1" sz="2700">
              <a:solidFill>
                <a:schemeClr val="lt2"/>
              </a:solidFill>
              <a:latin typeface="Rajdhani"/>
              <a:ea typeface="Rajdhani"/>
              <a:cs typeface="Rajdhani"/>
              <a:sym typeface="Rajdhani"/>
            </a:endParaRPr>
          </a:p>
        </p:txBody>
      </p:sp>
      <p:cxnSp>
        <p:nvCxnSpPr>
          <p:cNvPr id="4109" name="Google Shape;4109;p58"/>
          <p:cNvCxnSpPr>
            <a:stCxn id="4102" idx="5"/>
            <a:endCxn id="4108" idx="2"/>
          </p:cNvCxnSpPr>
          <p:nvPr/>
        </p:nvCxnSpPr>
        <p:spPr>
          <a:xfrm>
            <a:off x="4225734" y="2493430"/>
            <a:ext cx="1416900" cy="345600"/>
          </a:xfrm>
          <a:prstGeom prst="straightConnector1">
            <a:avLst/>
          </a:prstGeom>
          <a:noFill/>
          <a:ln cap="flat" cmpd="sng" w="19050">
            <a:solidFill>
              <a:schemeClr val="lt1"/>
            </a:solidFill>
            <a:prstDash val="solid"/>
            <a:round/>
            <a:headEnd len="med" w="med" type="none"/>
            <a:tailEnd len="med" w="med" type="none"/>
          </a:ln>
        </p:spPr>
      </p:cxnSp>
      <p:sp>
        <p:nvSpPr>
          <p:cNvPr id="4110" name="Google Shape;4110;p58"/>
          <p:cNvSpPr txBox="1"/>
          <p:nvPr/>
        </p:nvSpPr>
        <p:spPr>
          <a:xfrm>
            <a:off x="6509900" y="1468302"/>
            <a:ext cx="1889400" cy="9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If recommendation is asked for a movie that lies within the top 10% based on number of rating, we use CBF + CF</a:t>
            </a:r>
            <a:endParaRPr sz="1200">
              <a:solidFill>
                <a:schemeClr val="lt2"/>
              </a:solidFill>
            </a:endParaRPr>
          </a:p>
        </p:txBody>
      </p:sp>
      <p:sp>
        <p:nvSpPr>
          <p:cNvPr id="4111" name="Google Shape;4111;p58"/>
          <p:cNvSpPr txBox="1"/>
          <p:nvPr/>
        </p:nvSpPr>
        <p:spPr>
          <a:xfrm>
            <a:off x="6493943" y="2549927"/>
            <a:ext cx="17004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If the movie has number of ratings lower than the the threshold, we only used CBF</a:t>
            </a:r>
            <a:endParaRPr sz="1200">
              <a:solidFill>
                <a:schemeClr val="lt2"/>
              </a:solidFill>
            </a:endParaRPr>
          </a:p>
        </p:txBody>
      </p:sp>
      <p:pic>
        <p:nvPicPr>
          <p:cNvPr id="4112" name="Google Shape;4112;p58"/>
          <p:cNvPicPr preferRelativeResize="0"/>
          <p:nvPr/>
        </p:nvPicPr>
        <p:blipFill>
          <a:blip r:embed="rId3">
            <a:alphaModFix/>
          </a:blip>
          <a:stretch>
            <a:fillRect/>
          </a:stretch>
        </p:blipFill>
        <p:spPr>
          <a:xfrm>
            <a:off x="2792025" y="3387550"/>
            <a:ext cx="2313299" cy="17108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6" name="Shape 4116"/>
        <p:cNvGrpSpPr/>
        <p:nvPr/>
      </p:nvGrpSpPr>
      <p:grpSpPr>
        <a:xfrm>
          <a:off x="0" y="0"/>
          <a:ext cx="0" cy="0"/>
          <a:chOff x="0" y="0"/>
          <a:chExt cx="0" cy="0"/>
        </a:xfrm>
      </p:grpSpPr>
      <p:grpSp>
        <p:nvGrpSpPr>
          <p:cNvPr id="4117" name="Google Shape;4117;p59"/>
          <p:cNvGrpSpPr/>
          <p:nvPr/>
        </p:nvGrpSpPr>
        <p:grpSpPr>
          <a:xfrm flipH="1">
            <a:off x="5028775" y="3174275"/>
            <a:ext cx="3753450" cy="1969225"/>
            <a:chOff x="143902" y="3174400"/>
            <a:chExt cx="3753450" cy="1969225"/>
          </a:xfrm>
        </p:grpSpPr>
        <p:sp>
          <p:nvSpPr>
            <p:cNvPr id="4118" name="Google Shape;4118;p59"/>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9" name="Google Shape;4119;p59"/>
            <p:cNvGrpSpPr/>
            <p:nvPr/>
          </p:nvGrpSpPr>
          <p:grpSpPr>
            <a:xfrm>
              <a:off x="143902" y="3174400"/>
              <a:ext cx="3753450" cy="1909665"/>
              <a:chOff x="143902" y="3174400"/>
              <a:chExt cx="3753450" cy="1909665"/>
            </a:xfrm>
          </p:grpSpPr>
          <p:sp>
            <p:nvSpPr>
              <p:cNvPr id="4120" name="Google Shape;4120;p59"/>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4121" name="Google Shape;4121;p59"/>
              <p:cNvGrpSpPr/>
              <p:nvPr/>
            </p:nvGrpSpPr>
            <p:grpSpPr>
              <a:xfrm rot="-3088787">
                <a:off x="247795" y="4300754"/>
                <a:ext cx="725754" cy="615483"/>
                <a:chOff x="5417612" y="4008755"/>
                <a:chExt cx="725743" cy="615474"/>
              </a:xfrm>
            </p:grpSpPr>
            <p:sp>
              <p:nvSpPr>
                <p:cNvPr id="4122" name="Google Shape;4122;p59"/>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9"/>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9"/>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26" name="Google Shape;4126;p59"/>
          <p:cNvSpPr txBox="1"/>
          <p:nvPr>
            <p:ph type="title"/>
          </p:nvPr>
        </p:nvSpPr>
        <p:spPr>
          <a:xfrm>
            <a:off x="4891063" y="2454200"/>
            <a:ext cx="27969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Proposal Review</a:t>
            </a:r>
            <a:endParaRPr sz="2900"/>
          </a:p>
        </p:txBody>
      </p:sp>
      <p:sp>
        <p:nvSpPr>
          <p:cNvPr id="4127" name="Google Shape;4127;p59"/>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grpSp>
        <p:nvGrpSpPr>
          <p:cNvPr id="4128" name="Google Shape;4128;p59"/>
          <p:cNvGrpSpPr/>
          <p:nvPr/>
        </p:nvGrpSpPr>
        <p:grpSpPr>
          <a:xfrm>
            <a:off x="1153627" y="880589"/>
            <a:ext cx="2890816" cy="3382302"/>
            <a:chOff x="1216125" y="955275"/>
            <a:chExt cx="2763158" cy="3232940"/>
          </a:xfrm>
        </p:grpSpPr>
        <p:sp>
          <p:nvSpPr>
            <p:cNvPr id="4129" name="Google Shape;4129;p59"/>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9"/>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9"/>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9"/>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9"/>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9"/>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9"/>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9"/>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9"/>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9"/>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9"/>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9"/>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9"/>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9"/>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9"/>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9"/>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9"/>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9"/>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9"/>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9"/>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9"/>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9"/>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9"/>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9"/>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9"/>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9"/>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9"/>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9"/>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9"/>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9"/>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9"/>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9"/>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9"/>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9"/>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9"/>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9"/>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9"/>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9"/>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9"/>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9"/>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9"/>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9"/>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9"/>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9"/>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9"/>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9"/>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9"/>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59"/>
          <p:cNvGrpSpPr/>
          <p:nvPr/>
        </p:nvGrpSpPr>
        <p:grpSpPr>
          <a:xfrm rot="-2168336">
            <a:off x="340929" y="483154"/>
            <a:ext cx="825790" cy="701108"/>
            <a:chOff x="3502275" y="3218775"/>
            <a:chExt cx="1175775" cy="998250"/>
          </a:xfrm>
        </p:grpSpPr>
        <p:sp>
          <p:nvSpPr>
            <p:cNvPr id="4193" name="Google Shape;4193;p59"/>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9"/>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9"/>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9"/>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9"/>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9"/>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9"/>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9"/>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9"/>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5" name="Google Shape;4205;p59"/>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6" name="Google Shape;4206;p59"/>
          <p:cNvGrpSpPr/>
          <p:nvPr/>
        </p:nvGrpSpPr>
        <p:grpSpPr>
          <a:xfrm>
            <a:off x="7339468" y="308176"/>
            <a:ext cx="1431589" cy="840949"/>
            <a:chOff x="3285175" y="1554625"/>
            <a:chExt cx="1458275" cy="856625"/>
          </a:xfrm>
        </p:grpSpPr>
        <p:sp>
          <p:nvSpPr>
            <p:cNvPr id="4207" name="Google Shape;4207;p5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2" name="Google Shape;4222;p59"/>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3" name="Google Shape;4223;p59"/>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4" name="Google Shape;4224;p59"/>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5" name="Google Shape;4225;p59"/>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6" name="Google Shape;4226;p59"/>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7" name="Google Shape;4227;p59"/>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8" name="Google Shape;4228;p59"/>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9" name="Google Shape;4229;p59"/>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3" name="Shape 4233"/>
        <p:cNvGrpSpPr/>
        <p:nvPr/>
      </p:nvGrpSpPr>
      <p:grpSpPr>
        <a:xfrm>
          <a:off x="0" y="0"/>
          <a:ext cx="0" cy="0"/>
          <a:chOff x="0" y="0"/>
          <a:chExt cx="0" cy="0"/>
        </a:xfrm>
      </p:grpSpPr>
      <p:sp>
        <p:nvSpPr>
          <p:cNvPr id="4234" name="Google Shape;4234;p60"/>
          <p:cNvSpPr/>
          <p:nvPr/>
        </p:nvSpPr>
        <p:spPr>
          <a:xfrm>
            <a:off x="8369925" y="4371950"/>
            <a:ext cx="7200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5" name="Google Shape;4235;p60"/>
          <p:cNvSpPr/>
          <p:nvPr/>
        </p:nvSpPr>
        <p:spPr>
          <a:xfrm>
            <a:off x="8285800" y="1841750"/>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6" name="Google Shape;4236;p60"/>
          <p:cNvSpPr/>
          <p:nvPr/>
        </p:nvSpPr>
        <p:spPr>
          <a:xfrm>
            <a:off x="55325" y="615800"/>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7" name="Google Shape;4237;p60"/>
          <p:cNvSpPr/>
          <p:nvPr/>
        </p:nvSpPr>
        <p:spPr>
          <a:xfrm>
            <a:off x="1381550" y="167000"/>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8" name="Google Shape;4238;p60"/>
          <p:cNvSpPr/>
          <p:nvPr/>
        </p:nvSpPr>
        <p:spPr>
          <a:xfrm>
            <a:off x="4473150" y="4542100"/>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9" name="Google Shape;4239;p60"/>
          <p:cNvSpPr/>
          <p:nvPr/>
        </p:nvSpPr>
        <p:spPr>
          <a:xfrm>
            <a:off x="1817650" y="4611500"/>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0" name="Google Shape;4240;p60"/>
          <p:cNvSpPr txBox="1"/>
          <p:nvPr>
            <p:ph type="title"/>
          </p:nvPr>
        </p:nvSpPr>
        <p:spPr>
          <a:xfrm>
            <a:off x="620475" y="259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Ideas</a:t>
            </a:r>
            <a:endParaRPr>
              <a:solidFill>
                <a:schemeClr val="lt1"/>
              </a:solidFill>
            </a:endParaRPr>
          </a:p>
        </p:txBody>
      </p:sp>
      <p:graphicFrame>
        <p:nvGraphicFramePr>
          <p:cNvPr id="4241" name="Google Shape;4241;p60"/>
          <p:cNvGraphicFramePr/>
          <p:nvPr/>
        </p:nvGraphicFramePr>
        <p:xfrm>
          <a:off x="1092725" y="1077750"/>
          <a:ext cx="3000000" cy="3000000"/>
        </p:xfrm>
        <a:graphic>
          <a:graphicData uri="http://schemas.openxmlformats.org/drawingml/2006/table">
            <a:tbl>
              <a:tblPr>
                <a:noFill/>
                <a:tableStyleId>{1F7A7066-7988-4A78-AA40-8E7CE8A55BF1}</a:tableStyleId>
              </a:tblPr>
              <a:tblGrid>
                <a:gridCol w="1848800"/>
                <a:gridCol w="1488475"/>
                <a:gridCol w="1316175"/>
                <a:gridCol w="1405850"/>
                <a:gridCol w="996975"/>
              </a:tblGrid>
              <a:tr h="686875">
                <a:tc>
                  <a:txBody>
                    <a:bodyPr/>
                    <a:lstStyle/>
                    <a:p>
                      <a:pPr indent="0" lvl="0" marL="0" rtl="0" algn="ctr">
                        <a:lnSpc>
                          <a:spcPct val="115000"/>
                        </a:lnSpc>
                        <a:spcBef>
                          <a:spcPts val="0"/>
                        </a:spcBef>
                        <a:spcAft>
                          <a:spcPts val="0"/>
                        </a:spcAft>
                        <a:buNone/>
                      </a:pPr>
                      <a:r>
                        <a:rPr b="1" lang="en" sz="1700">
                          <a:solidFill>
                            <a:schemeClr val="dk1"/>
                          </a:solidFill>
                          <a:latin typeface="Rajdhani"/>
                          <a:ea typeface="Rajdhani"/>
                          <a:cs typeface="Rajdhani"/>
                          <a:sym typeface="Rajdhani"/>
                        </a:rPr>
                        <a:t>Contribution</a:t>
                      </a:r>
                      <a:endParaRPr b="1" sz="17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700">
                          <a:solidFill>
                            <a:schemeClr val="dk1"/>
                          </a:solidFill>
                          <a:latin typeface="Rajdhani"/>
                          <a:ea typeface="Rajdhani"/>
                          <a:cs typeface="Rajdhani"/>
                          <a:sym typeface="Rajdhani"/>
                        </a:rPr>
                        <a:t>Exceeds Expectations</a:t>
                      </a:r>
                      <a:endParaRPr b="1" sz="17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700">
                          <a:solidFill>
                            <a:schemeClr val="dk1"/>
                          </a:solidFill>
                          <a:latin typeface="Rajdhani"/>
                          <a:ea typeface="Rajdhani"/>
                          <a:cs typeface="Rajdhani"/>
                          <a:sym typeface="Rajdhani"/>
                        </a:rPr>
                        <a:t>Satisfactory</a:t>
                      </a:r>
                      <a:endParaRPr b="1" sz="17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700">
                          <a:solidFill>
                            <a:schemeClr val="dk1"/>
                          </a:solidFill>
                          <a:latin typeface="Rajdhani"/>
                          <a:ea typeface="Rajdhani"/>
                          <a:cs typeface="Rajdhani"/>
                          <a:sym typeface="Rajdhani"/>
                        </a:rPr>
                        <a:t>Under Expectations</a:t>
                      </a:r>
                      <a:endParaRPr b="1" sz="17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700">
                          <a:solidFill>
                            <a:schemeClr val="dk1"/>
                          </a:solidFill>
                          <a:latin typeface="Rajdhani"/>
                          <a:ea typeface="Rajdhani"/>
                          <a:cs typeface="Rajdhani"/>
                          <a:sym typeface="Rajdhani"/>
                        </a:rPr>
                        <a:t>Not Achieved</a:t>
                      </a:r>
                      <a:endParaRPr b="1" sz="17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35050">
                <a:tc>
                  <a:txBody>
                    <a:bodyPr/>
                    <a:lstStyle/>
                    <a:p>
                      <a:pPr indent="0" lvl="0" marL="0" rtl="0" algn="ctr">
                        <a:lnSpc>
                          <a:spcPct val="115000"/>
                        </a:lnSpc>
                        <a:spcBef>
                          <a:spcPts val="0"/>
                        </a:spcBef>
                        <a:spcAft>
                          <a:spcPts val="0"/>
                        </a:spcAft>
                        <a:buNone/>
                      </a:pPr>
                      <a:r>
                        <a:rPr b="1" lang="en" sz="1100">
                          <a:solidFill>
                            <a:schemeClr val="lt1"/>
                          </a:solidFill>
                          <a:latin typeface="Fira Sans"/>
                          <a:ea typeface="Fira Sans"/>
                          <a:cs typeface="Fira Sans"/>
                          <a:sym typeface="Fira Sans"/>
                        </a:rPr>
                        <a:t>Hyperparameter tuning (Model-Based CF)</a:t>
                      </a:r>
                      <a:endParaRPr b="1" sz="11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22675">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CF using kNN</a:t>
                      </a:r>
                      <a:endParaRPr b="1" sz="12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65625">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Bayesian Average in Demographic Filtering</a:t>
                      </a:r>
                      <a:endParaRPr b="1" sz="12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59775">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Hybrid RS</a:t>
                      </a:r>
                      <a:endParaRPr b="1" sz="12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48425">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Re-ranking Models</a:t>
                      </a:r>
                      <a:endParaRPr b="1" sz="12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200">
                        <a:solidFill>
                          <a:schemeClr val="lt2"/>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4242" name="Google Shape;4242;p60"/>
          <p:cNvGrpSpPr/>
          <p:nvPr/>
        </p:nvGrpSpPr>
        <p:grpSpPr>
          <a:xfrm rot="-868971">
            <a:off x="222680" y="3949459"/>
            <a:ext cx="959574" cy="1034571"/>
            <a:chOff x="921375" y="2920690"/>
            <a:chExt cx="1565427" cy="1687776"/>
          </a:xfrm>
        </p:grpSpPr>
        <p:sp>
          <p:nvSpPr>
            <p:cNvPr id="4243" name="Google Shape;4243;p60"/>
            <p:cNvSpPr/>
            <p:nvPr/>
          </p:nvSpPr>
          <p:spPr>
            <a:xfrm>
              <a:off x="921375" y="2920690"/>
              <a:ext cx="1544042" cy="1687776"/>
            </a:xfrm>
            <a:custGeom>
              <a:rect b="b" l="l" r="r" t="t"/>
              <a:pathLst>
                <a:path extrusionOk="0" h="55882" w="51123">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1048227" y="3285905"/>
              <a:ext cx="1438575" cy="1176991"/>
            </a:xfrm>
            <a:custGeom>
              <a:rect b="b" l="l" r="r" t="t"/>
              <a:pathLst>
                <a:path extrusionOk="0" h="38970" w="47631">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1896564" y="3381467"/>
              <a:ext cx="242707" cy="223831"/>
            </a:xfrm>
            <a:custGeom>
              <a:rect b="b" l="l" r="r" t="t"/>
              <a:pathLst>
                <a:path extrusionOk="0" h="7411" w="8036">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1427544" y="4335609"/>
              <a:ext cx="255483" cy="223740"/>
            </a:xfrm>
            <a:custGeom>
              <a:rect b="b" l="l" r="r" t="t"/>
              <a:pathLst>
                <a:path extrusionOk="0" h="7408" w="8459">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1037489" y="2949180"/>
              <a:ext cx="711722" cy="462068"/>
            </a:xfrm>
            <a:custGeom>
              <a:rect b="b" l="l" r="r" t="t"/>
              <a:pathLst>
                <a:path extrusionOk="0" h="15299" w="23565">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1071695" y="3060107"/>
              <a:ext cx="634796" cy="416432"/>
            </a:xfrm>
            <a:custGeom>
              <a:rect b="b" l="l" r="r" t="t"/>
              <a:pathLst>
                <a:path extrusionOk="0" h="13788" w="21018">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066923" y="3144464"/>
              <a:ext cx="717974" cy="738934"/>
            </a:xfrm>
            <a:custGeom>
              <a:rect b="b" l="l" r="r" t="t"/>
              <a:pathLst>
                <a:path extrusionOk="0" h="24466" w="23772">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994738" y="3273431"/>
              <a:ext cx="308972" cy="621265"/>
            </a:xfrm>
            <a:custGeom>
              <a:rect b="b" l="l" r="r" t="t"/>
              <a:pathLst>
                <a:path extrusionOk="0" h="20570" w="1023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1228810" y="3193786"/>
              <a:ext cx="254909" cy="676838"/>
            </a:xfrm>
            <a:custGeom>
              <a:rect b="b" l="l" r="r" t="t"/>
              <a:pathLst>
                <a:path extrusionOk="0" h="22410" w="844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1494655" y="3125225"/>
              <a:ext cx="238872" cy="719575"/>
            </a:xfrm>
            <a:custGeom>
              <a:rect b="b" l="l" r="r" t="t"/>
              <a:pathLst>
                <a:path extrusionOk="0" h="23825" w="7909">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1566538" y="3187262"/>
              <a:ext cx="57657" cy="128210"/>
            </a:xfrm>
            <a:custGeom>
              <a:rect b="b" l="l" r="r" t="t"/>
              <a:pathLst>
                <a:path extrusionOk="0" h="4245" w="1909">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1590609" y="3343411"/>
              <a:ext cx="42495" cy="83208"/>
            </a:xfrm>
            <a:custGeom>
              <a:rect b="b" l="l" r="r" t="t"/>
              <a:pathLst>
                <a:path extrusionOk="0" h="2755" w="1407">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1645277" y="3102361"/>
              <a:ext cx="168137" cy="728454"/>
            </a:xfrm>
            <a:custGeom>
              <a:rect b="b" l="l" r="r" t="t"/>
              <a:pathLst>
                <a:path extrusionOk="0" h="24119" w="5567">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1079125" y="3534052"/>
              <a:ext cx="734283" cy="360950"/>
            </a:xfrm>
            <a:custGeom>
              <a:rect b="b" l="l" r="r" t="t"/>
              <a:pathLst>
                <a:path extrusionOk="0" h="11951" w="24312">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957317" y="3628527"/>
              <a:ext cx="1293331" cy="661827"/>
            </a:xfrm>
            <a:custGeom>
              <a:rect b="b" l="l" r="r" t="t"/>
              <a:pathLst>
                <a:path extrusionOk="0" h="21913" w="42822">
                  <a:moveTo>
                    <a:pt x="1" y="0"/>
                  </a:moveTo>
                  <a:lnTo>
                    <a:pt x="1" y="21912"/>
                  </a:lnTo>
                  <a:lnTo>
                    <a:pt x="42822" y="21912"/>
                  </a:lnTo>
                  <a:lnTo>
                    <a:pt x="428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2250632" y="3628527"/>
              <a:ext cx="68650" cy="661827"/>
            </a:xfrm>
            <a:custGeom>
              <a:rect b="b" l="l" r="r" t="t"/>
              <a:pathLst>
                <a:path extrusionOk="0" h="21913" w="2273">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1020289" y="3693282"/>
              <a:ext cx="1160561" cy="520721"/>
            </a:xfrm>
            <a:custGeom>
              <a:rect b="b" l="l" r="r" t="t"/>
              <a:pathLst>
                <a:path extrusionOk="0" h="17241" w="38426">
                  <a:moveTo>
                    <a:pt x="1" y="0"/>
                  </a:moveTo>
                  <a:lnTo>
                    <a:pt x="1" y="17241"/>
                  </a:lnTo>
                  <a:lnTo>
                    <a:pt x="38425" y="17241"/>
                  </a:lnTo>
                  <a:lnTo>
                    <a:pt x="38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991174" y="3723274"/>
              <a:ext cx="1225617" cy="464303"/>
            </a:xfrm>
            <a:custGeom>
              <a:rect b="b" l="l" r="r" t="t"/>
              <a:pathLst>
                <a:path extrusionOk="0" h="15373" w="4058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2200435" y="3645441"/>
              <a:ext cx="35065" cy="35397"/>
            </a:xfrm>
            <a:custGeom>
              <a:rect b="b" l="l" r="r" t="t"/>
              <a:pathLst>
                <a:path extrusionOk="0" h="1172" w="1161">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2194183" y="3718532"/>
              <a:ext cx="41317" cy="35186"/>
            </a:xfrm>
            <a:custGeom>
              <a:rect b="b" l="l" r="r" t="t"/>
              <a:pathLst>
                <a:path extrusionOk="0" h="1165" w="1368">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2200435" y="3791291"/>
              <a:ext cx="35065" cy="35397"/>
            </a:xfrm>
            <a:custGeom>
              <a:rect b="b" l="l" r="r" t="t"/>
              <a:pathLst>
                <a:path extrusionOk="0" h="1172" w="1161">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2194183" y="3864382"/>
              <a:ext cx="41317" cy="35307"/>
            </a:xfrm>
            <a:custGeom>
              <a:rect b="b" l="l" r="r" t="t"/>
              <a:pathLst>
                <a:path extrusionOk="0" h="1169" w="1368">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2200435" y="3937443"/>
              <a:ext cx="35065" cy="35065"/>
            </a:xfrm>
            <a:custGeom>
              <a:rect b="b" l="l" r="r" t="t"/>
              <a:pathLst>
                <a:path extrusionOk="0" h="1161" w="1161">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2200435" y="4010202"/>
              <a:ext cx="35065" cy="35397"/>
            </a:xfrm>
            <a:custGeom>
              <a:rect b="b" l="l" r="r" t="t"/>
              <a:pathLst>
                <a:path extrusionOk="0" h="1172" w="1161">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2194183" y="4083293"/>
              <a:ext cx="41317" cy="35307"/>
            </a:xfrm>
            <a:custGeom>
              <a:rect b="b" l="l" r="r" t="t"/>
              <a:pathLst>
                <a:path extrusionOk="0" h="1169" w="1368">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2200435" y="4156354"/>
              <a:ext cx="35065" cy="35095"/>
            </a:xfrm>
            <a:custGeom>
              <a:rect b="b" l="l" r="r" t="t"/>
              <a:pathLst>
                <a:path extrusionOk="0" h="1162" w="1161">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2194183" y="4229143"/>
              <a:ext cx="41317" cy="35397"/>
            </a:xfrm>
            <a:custGeom>
              <a:rect b="b" l="l" r="r" t="t"/>
              <a:pathLst>
                <a:path extrusionOk="0" h="1172" w="1368">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973958" y="3643085"/>
              <a:ext cx="41317" cy="35186"/>
            </a:xfrm>
            <a:custGeom>
              <a:rect b="b" l="l" r="r" t="t"/>
              <a:pathLst>
                <a:path extrusionOk="0" h="1165" w="1368">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1047019" y="3641605"/>
              <a:ext cx="41045" cy="35458"/>
            </a:xfrm>
            <a:custGeom>
              <a:rect b="b" l="l" r="r" t="t"/>
              <a:pathLst>
                <a:path extrusionOk="0" h="1174" w="1359">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1122556" y="3643055"/>
              <a:ext cx="41226" cy="35216"/>
            </a:xfrm>
            <a:custGeom>
              <a:rect b="b" l="l" r="r" t="t"/>
              <a:pathLst>
                <a:path extrusionOk="0" h="1166" w="1365">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1194077" y="3643055"/>
              <a:ext cx="41317" cy="35216"/>
            </a:xfrm>
            <a:custGeom>
              <a:rect b="b" l="l" r="r" t="t"/>
              <a:pathLst>
                <a:path extrusionOk="0" h="1166" w="1368">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1265959" y="3643085"/>
              <a:ext cx="41015" cy="35186"/>
            </a:xfrm>
            <a:custGeom>
              <a:rect b="b" l="l" r="r" t="t"/>
              <a:pathLst>
                <a:path extrusionOk="0" h="1165" w="1358">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1337631" y="3643055"/>
              <a:ext cx="41226" cy="35216"/>
            </a:xfrm>
            <a:custGeom>
              <a:rect b="b" l="l" r="r" t="t"/>
              <a:pathLst>
                <a:path extrusionOk="0" h="1166" w="1365">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1409423" y="3643055"/>
              <a:ext cx="41015" cy="35216"/>
            </a:xfrm>
            <a:custGeom>
              <a:rect b="b" l="l" r="r" t="t"/>
              <a:pathLst>
                <a:path extrusionOk="0" h="1166" w="1358">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1481003" y="3643085"/>
              <a:ext cx="41317" cy="35186"/>
            </a:xfrm>
            <a:custGeom>
              <a:rect b="b" l="l" r="r" t="t"/>
              <a:pathLst>
                <a:path extrusionOk="0" h="1165" w="1368">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1552584" y="3643055"/>
              <a:ext cx="41317" cy="35216"/>
            </a:xfrm>
            <a:custGeom>
              <a:rect b="b" l="l" r="r" t="t"/>
              <a:pathLst>
                <a:path extrusionOk="0" h="1166" w="1368">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1624467" y="3643085"/>
              <a:ext cx="41317" cy="35186"/>
            </a:xfrm>
            <a:custGeom>
              <a:rect b="b" l="l" r="r" t="t"/>
              <a:pathLst>
                <a:path extrusionOk="0" h="1165" w="1368">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1696138" y="3643055"/>
              <a:ext cx="41226" cy="35216"/>
            </a:xfrm>
            <a:custGeom>
              <a:rect b="b" l="l" r="r" t="t"/>
              <a:pathLst>
                <a:path extrusionOk="0" h="1166" w="1365">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1768021" y="3643085"/>
              <a:ext cx="40955" cy="35095"/>
            </a:xfrm>
            <a:custGeom>
              <a:rect b="b" l="l" r="r" t="t"/>
              <a:pathLst>
                <a:path extrusionOk="0" h="1162" w="1356">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1839541" y="3643085"/>
              <a:ext cx="41317" cy="35186"/>
            </a:xfrm>
            <a:custGeom>
              <a:rect b="b" l="l" r="r" t="t"/>
              <a:pathLst>
                <a:path extrusionOk="0" h="1165" w="1368">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1911212" y="3643055"/>
              <a:ext cx="41226" cy="35216"/>
            </a:xfrm>
            <a:custGeom>
              <a:rect b="b" l="l" r="r" t="t"/>
              <a:pathLst>
                <a:path extrusionOk="0" h="1166" w="1365">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1983005" y="3643055"/>
              <a:ext cx="41317" cy="35216"/>
            </a:xfrm>
            <a:custGeom>
              <a:rect b="b" l="l" r="r" t="t"/>
              <a:pathLst>
                <a:path extrusionOk="0" h="1166" w="1368">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2054887" y="3643085"/>
              <a:ext cx="41317" cy="35186"/>
            </a:xfrm>
            <a:custGeom>
              <a:rect b="b" l="l" r="r" t="t"/>
              <a:pathLst>
                <a:path extrusionOk="0" h="1165" w="1368">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2126559" y="3643055"/>
              <a:ext cx="40924" cy="35216"/>
            </a:xfrm>
            <a:custGeom>
              <a:rect b="b" l="l" r="r" t="t"/>
              <a:pathLst>
                <a:path extrusionOk="0" h="1166" w="1355">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979908" y="4233009"/>
              <a:ext cx="35367" cy="35065"/>
            </a:xfrm>
            <a:custGeom>
              <a:rect b="b" l="l" r="r" t="t"/>
              <a:pathLst>
                <a:path extrusionOk="0" h="1161" w="1171">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1047019" y="4231801"/>
              <a:ext cx="41045" cy="35307"/>
            </a:xfrm>
            <a:custGeom>
              <a:rect b="b" l="l" r="r" t="t"/>
              <a:pathLst>
                <a:path extrusionOk="0" h="1169" w="1359">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1122466" y="4233009"/>
              <a:ext cx="41317" cy="35307"/>
            </a:xfrm>
            <a:custGeom>
              <a:rect b="b" l="l" r="r" t="t"/>
              <a:pathLst>
                <a:path extrusionOk="0" h="1169" w="1368">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1194077" y="4233009"/>
              <a:ext cx="41317" cy="35156"/>
            </a:xfrm>
            <a:custGeom>
              <a:rect b="b" l="l" r="r" t="t"/>
              <a:pathLst>
                <a:path extrusionOk="0" h="1164" w="1368">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1271879" y="4233009"/>
              <a:ext cx="35095" cy="35065"/>
            </a:xfrm>
            <a:custGeom>
              <a:rect b="b" l="l" r="r" t="t"/>
              <a:pathLst>
                <a:path extrusionOk="0" h="1161" w="1162">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1337540" y="4233009"/>
              <a:ext cx="41317" cy="35307"/>
            </a:xfrm>
            <a:custGeom>
              <a:rect b="b" l="l" r="r" t="t"/>
              <a:pathLst>
                <a:path extrusionOk="0" h="1169" w="1368">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1415373" y="4233009"/>
              <a:ext cx="35065" cy="35065"/>
            </a:xfrm>
            <a:custGeom>
              <a:rect b="b" l="l" r="r" t="t"/>
              <a:pathLst>
                <a:path extrusionOk="0" h="1161" w="1161">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1486953" y="4233009"/>
              <a:ext cx="35367" cy="35065"/>
            </a:xfrm>
            <a:custGeom>
              <a:rect b="b" l="l" r="r" t="t"/>
              <a:pathLst>
                <a:path extrusionOk="0" h="1161" w="1171">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1552584" y="4233009"/>
              <a:ext cx="41317" cy="35307"/>
            </a:xfrm>
            <a:custGeom>
              <a:rect b="b" l="l" r="r" t="t"/>
              <a:pathLst>
                <a:path extrusionOk="0" h="1169" w="1368">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1630417" y="4233009"/>
              <a:ext cx="35065" cy="35065"/>
            </a:xfrm>
            <a:custGeom>
              <a:rect b="b" l="l" r="r" t="t"/>
              <a:pathLst>
                <a:path extrusionOk="0" h="1161" w="1161">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1701997" y="4233009"/>
              <a:ext cx="35367" cy="35065"/>
            </a:xfrm>
            <a:custGeom>
              <a:rect b="b" l="l" r="r" t="t"/>
              <a:pathLst>
                <a:path extrusionOk="0" h="1161" w="1171">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1767930" y="4233009"/>
              <a:ext cx="41045" cy="35156"/>
            </a:xfrm>
            <a:custGeom>
              <a:rect b="b" l="l" r="r" t="t"/>
              <a:pathLst>
                <a:path extrusionOk="0" h="1164" w="1359">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1845461" y="4233009"/>
              <a:ext cx="35397" cy="35065"/>
            </a:xfrm>
            <a:custGeom>
              <a:rect b="b" l="l" r="r" t="t"/>
              <a:pathLst>
                <a:path extrusionOk="0" h="1161" w="1172">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1917344" y="4233009"/>
              <a:ext cx="35095" cy="35065"/>
            </a:xfrm>
            <a:custGeom>
              <a:rect b="b" l="l" r="r" t="t"/>
              <a:pathLst>
                <a:path extrusionOk="0" h="1161" w="1162">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1983005" y="4233009"/>
              <a:ext cx="41317" cy="35156"/>
            </a:xfrm>
            <a:custGeom>
              <a:rect b="b" l="l" r="r" t="t"/>
              <a:pathLst>
                <a:path extrusionOk="0" h="1164" w="1368">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2060535" y="4233009"/>
              <a:ext cx="35367" cy="35065"/>
            </a:xfrm>
            <a:custGeom>
              <a:rect b="b" l="l" r="r" t="t"/>
              <a:pathLst>
                <a:path extrusionOk="0" h="1161" w="1171">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2132418" y="4233009"/>
              <a:ext cx="35065" cy="35065"/>
            </a:xfrm>
            <a:custGeom>
              <a:rect b="b" l="l" r="r" t="t"/>
              <a:pathLst>
                <a:path extrusionOk="0" h="1161" w="1161">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967737" y="3714666"/>
              <a:ext cx="41317" cy="35186"/>
            </a:xfrm>
            <a:custGeom>
              <a:rect b="b" l="l" r="r" t="t"/>
              <a:pathLst>
                <a:path extrusionOk="0" h="1165" w="1368">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967737" y="3787727"/>
              <a:ext cx="41317" cy="35186"/>
            </a:xfrm>
            <a:custGeom>
              <a:rect b="b" l="l" r="r" t="t"/>
              <a:pathLst>
                <a:path extrusionOk="0" h="1165" w="1368">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967737" y="3860516"/>
              <a:ext cx="41317" cy="35307"/>
            </a:xfrm>
            <a:custGeom>
              <a:rect b="b" l="l" r="r" t="t"/>
              <a:pathLst>
                <a:path extrusionOk="0" h="1169" w="1368">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967737" y="3933577"/>
              <a:ext cx="41317" cy="35186"/>
            </a:xfrm>
            <a:custGeom>
              <a:rect b="b" l="l" r="r" t="t"/>
              <a:pathLst>
                <a:path extrusionOk="0" h="1165" w="1368">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967737" y="4006638"/>
              <a:ext cx="41317" cy="35186"/>
            </a:xfrm>
            <a:custGeom>
              <a:rect b="b" l="l" r="r" t="t"/>
              <a:pathLst>
                <a:path extrusionOk="0" h="1165" w="1368">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967737" y="4079427"/>
              <a:ext cx="41317" cy="35337"/>
            </a:xfrm>
            <a:custGeom>
              <a:rect b="b" l="l" r="r" t="t"/>
              <a:pathLst>
                <a:path extrusionOk="0" h="1170" w="1368">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967737" y="4152488"/>
              <a:ext cx="41317" cy="35186"/>
            </a:xfrm>
            <a:custGeom>
              <a:rect b="b" l="l" r="r" t="t"/>
              <a:pathLst>
                <a:path extrusionOk="0" h="1165" w="1368">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1296827" y="3796637"/>
              <a:ext cx="115585" cy="111417"/>
            </a:xfrm>
            <a:custGeom>
              <a:rect b="b" l="l" r="r" t="t"/>
              <a:pathLst>
                <a:path extrusionOk="0" h="3689" w="3827">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1454576" y="3795761"/>
              <a:ext cx="117065" cy="113199"/>
            </a:xfrm>
            <a:custGeom>
              <a:rect b="b" l="l" r="r" t="t"/>
              <a:pathLst>
                <a:path extrusionOk="0" h="3748" w="3876">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a:off x="1592693" y="3796637"/>
              <a:ext cx="110511" cy="111417"/>
            </a:xfrm>
            <a:custGeom>
              <a:rect b="b" l="l" r="r" t="t"/>
              <a:pathLst>
                <a:path extrusionOk="0" h="3689" w="3659">
                  <a:moveTo>
                    <a:pt x="0" y="1"/>
                  </a:moveTo>
                  <a:lnTo>
                    <a:pt x="1633" y="3689"/>
                  </a:lnTo>
                  <a:lnTo>
                    <a:pt x="2026" y="3689"/>
                  </a:lnTo>
                  <a:lnTo>
                    <a:pt x="3659" y="1"/>
                  </a:lnTo>
                  <a:lnTo>
                    <a:pt x="3256" y="1"/>
                  </a:lnTo>
                  <a:lnTo>
                    <a:pt x="1840" y="3197"/>
                  </a:lnTo>
                  <a:lnTo>
                    <a:pt x="42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1734979" y="3796637"/>
              <a:ext cx="11900" cy="111417"/>
            </a:xfrm>
            <a:custGeom>
              <a:rect b="b" l="l" r="r" t="t"/>
              <a:pathLst>
                <a:path extrusionOk="0" h="3689" w="394">
                  <a:moveTo>
                    <a:pt x="0" y="1"/>
                  </a:moveTo>
                  <a:lnTo>
                    <a:pt x="0" y="3689"/>
                  </a:lnTo>
                  <a:lnTo>
                    <a:pt x="394" y="3689"/>
                  </a:lnTo>
                  <a:lnTo>
                    <a:pt x="3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1799130" y="3796637"/>
              <a:ext cx="78436" cy="111417"/>
            </a:xfrm>
            <a:custGeom>
              <a:rect b="b" l="l" r="r" t="t"/>
              <a:pathLst>
                <a:path extrusionOk="0" h="3689" w="2597">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1163753" y="3987640"/>
              <a:ext cx="90034" cy="111115"/>
            </a:xfrm>
            <a:custGeom>
              <a:rect b="b" l="l" r="r" t="t"/>
              <a:pathLst>
                <a:path extrusionOk="0" h="3679" w="2981">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a:off x="1276953" y="3986462"/>
              <a:ext cx="117035" cy="113501"/>
            </a:xfrm>
            <a:custGeom>
              <a:rect b="b" l="l" r="r" t="t"/>
              <a:pathLst>
                <a:path extrusionOk="0" h="3758" w="3875">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1436152" y="3987640"/>
              <a:ext cx="93296" cy="111417"/>
            </a:xfrm>
            <a:custGeom>
              <a:rect b="b" l="l" r="r" t="t"/>
              <a:pathLst>
                <a:path extrusionOk="0" h="3689" w="3089">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1581398" y="3987640"/>
              <a:ext cx="11930" cy="111417"/>
            </a:xfrm>
            <a:custGeom>
              <a:rect b="b" l="l" r="r" t="t"/>
              <a:pathLst>
                <a:path extrusionOk="0" h="3689" w="395">
                  <a:moveTo>
                    <a:pt x="1" y="1"/>
                  </a:moveTo>
                  <a:lnTo>
                    <a:pt x="1" y="3689"/>
                  </a:lnTo>
                  <a:lnTo>
                    <a:pt x="394" y="3689"/>
                  </a:lnTo>
                  <a:lnTo>
                    <a:pt x="3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1635461" y="3986462"/>
              <a:ext cx="100121" cy="113199"/>
            </a:xfrm>
            <a:custGeom>
              <a:rect b="b" l="l" r="r" t="t"/>
              <a:pathLst>
                <a:path extrusionOk="0" h="3748" w="3315">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1784270" y="3987338"/>
              <a:ext cx="93024" cy="111719"/>
            </a:xfrm>
            <a:custGeom>
              <a:rect b="b" l="l" r="r" t="t"/>
              <a:pathLst>
                <a:path extrusionOk="0" h="3699" w="308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1911998" y="3987640"/>
              <a:ext cx="90034" cy="111115"/>
            </a:xfrm>
            <a:custGeom>
              <a:rect b="b" l="l" r="r" t="t"/>
              <a:pathLst>
                <a:path extrusionOk="0" h="3679" w="2981">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1846971" y="3384517"/>
              <a:ext cx="387347" cy="193840"/>
            </a:xfrm>
            <a:custGeom>
              <a:rect b="b" l="l" r="r" t="t"/>
              <a:pathLst>
                <a:path extrusionOk="0" h="6418" w="12825">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1427242" y="4324766"/>
              <a:ext cx="316975" cy="131320"/>
            </a:xfrm>
            <a:custGeom>
              <a:rect b="b" l="l" r="r" t="t"/>
              <a:pathLst>
                <a:path extrusionOk="0" fill="none" h="4348" w="10495">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cap="flat" cmpd="sng" w="6650">
              <a:solidFill>
                <a:srgbClr val="1F154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0"/>
          <p:cNvGrpSpPr/>
          <p:nvPr/>
        </p:nvGrpSpPr>
        <p:grpSpPr>
          <a:xfrm>
            <a:off x="7625824" y="316460"/>
            <a:ext cx="1295969" cy="761283"/>
            <a:chOff x="3285175" y="1554625"/>
            <a:chExt cx="1458275" cy="856625"/>
          </a:xfrm>
        </p:grpSpPr>
        <p:sp>
          <p:nvSpPr>
            <p:cNvPr id="4326" name="Google Shape;4326;p60"/>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60"/>
          <p:cNvGrpSpPr/>
          <p:nvPr/>
        </p:nvGrpSpPr>
        <p:grpSpPr>
          <a:xfrm rot="657575">
            <a:off x="8093394" y="3367630"/>
            <a:ext cx="773062" cy="656341"/>
            <a:chOff x="3502275" y="3218775"/>
            <a:chExt cx="1175775" cy="998250"/>
          </a:xfrm>
        </p:grpSpPr>
        <p:sp>
          <p:nvSpPr>
            <p:cNvPr id="4342" name="Google Shape;4342;p60"/>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60"/>
          <p:cNvSpPr/>
          <p:nvPr/>
        </p:nvSpPr>
        <p:spPr>
          <a:xfrm>
            <a:off x="6568800" y="167000"/>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5" name="Google Shape;4355;p60"/>
          <p:cNvSpPr/>
          <p:nvPr/>
        </p:nvSpPr>
        <p:spPr>
          <a:xfrm>
            <a:off x="4112475" y="55375"/>
            <a:ext cx="720000" cy="448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6" name="Google Shape;4356;p60"/>
          <p:cNvSpPr/>
          <p:nvPr/>
        </p:nvSpPr>
        <p:spPr>
          <a:xfrm>
            <a:off x="205000" y="3003200"/>
            <a:ext cx="7200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357" name="Google Shape;4357;p60"/>
          <p:cNvGrpSpPr/>
          <p:nvPr/>
        </p:nvGrpSpPr>
        <p:grpSpPr>
          <a:xfrm>
            <a:off x="3490985" y="2016262"/>
            <a:ext cx="371782" cy="274285"/>
            <a:chOff x="5223609" y="3731112"/>
            <a:chExt cx="371782" cy="274285"/>
          </a:xfrm>
        </p:grpSpPr>
        <p:sp>
          <p:nvSpPr>
            <p:cNvPr id="4358" name="Google Shape;4358;p60"/>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0"/>
          <p:cNvGrpSpPr/>
          <p:nvPr/>
        </p:nvGrpSpPr>
        <p:grpSpPr>
          <a:xfrm>
            <a:off x="3490985" y="2547562"/>
            <a:ext cx="371782" cy="274285"/>
            <a:chOff x="5223609" y="3731112"/>
            <a:chExt cx="371782" cy="274285"/>
          </a:xfrm>
        </p:grpSpPr>
        <p:sp>
          <p:nvSpPr>
            <p:cNvPr id="4361" name="Google Shape;4361;p60"/>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0"/>
          <p:cNvGrpSpPr/>
          <p:nvPr/>
        </p:nvGrpSpPr>
        <p:grpSpPr>
          <a:xfrm>
            <a:off x="3490985" y="3078862"/>
            <a:ext cx="371782" cy="274285"/>
            <a:chOff x="5223609" y="3731112"/>
            <a:chExt cx="371782" cy="274285"/>
          </a:xfrm>
        </p:grpSpPr>
        <p:sp>
          <p:nvSpPr>
            <p:cNvPr id="4364" name="Google Shape;4364;p60"/>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0"/>
          <p:cNvGrpSpPr/>
          <p:nvPr/>
        </p:nvGrpSpPr>
        <p:grpSpPr>
          <a:xfrm>
            <a:off x="4914135" y="3648837"/>
            <a:ext cx="371782" cy="274285"/>
            <a:chOff x="5223609" y="3731112"/>
            <a:chExt cx="371782" cy="274285"/>
          </a:xfrm>
        </p:grpSpPr>
        <p:sp>
          <p:nvSpPr>
            <p:cNvPr id="4367" name="Google Shape;4367;p60"/>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0"/>
          <p:cNvGrpSpPr/>
          <p:nvPr/>
        </p:nvGrpSpPr>
        <p:grpSpPr>
          <a:xfrm>
            <a:off x="7505235" y="4193812"/>
            <a:ext cx="371782" cy="274285"/>
            <a:chOff x="5223609" y="3731112"/>
            <a:chExt cx="371782" cy="274285"/>
          </a:xfrm>
        </p:grpSpPr>
        <p:sp>
          <p:nvSpPr>
            <p:cNvPr id="4370" name="Google Shape;4370;p60"/>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grpSp>
        <p:nvGrpSpPr>
          <p:cNvPr id="4376" name="Google Shape;4376;p61"/>
          <p:cNvGrpSpPr/>
          <p:nvPr/>
        </p:nvGrpSpPr>
        <p:grpSpPr>
          <a:xfrm flipH="1">
            <a:off x="5028775" y="3174275"/>
            <a:ext cx="3753450" cy="1969225"/>
            <a:chOff x="143902" y="3174400"/>
            <a:chExt cx="3753450" cy="1969225"/>
          </a:xfrm>
        </p:grpSpPr>
        <p:sp>
          <p:nvSpPr>
            <p:cNvPr id="4377" name="Google Shape;4377;p61"/>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61"/>
            <p:cNvGrpSpPr/>
            <p:nvPr/>
          </p:nvGrpSpPr>
          <p:grpSpPr>
            <a:xfrm>
              <a:off x="143902" y="3174400"/>
              <a:ext cx="3753450" cy="1909665"/>
              <a:chOff x="143902" y="3174400"/>
              <a:chExt cx="3753450" cy="1909665"/>
            </a:xfrm>
          </p:grpSpPr>
          <p:sp>
            <p:nvSpPr>
              <p:cNvPr id="4379" name="Google Shape;4379;p61"/>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4380" name="Google Shape;4380;p61"/>
              <p:cNvGrpSpPr/>
              <p:nvPr/>
            </p:nvGrpSpPr>
            <p:grpSpPr>
              <a:xfrm rot="-3088787">
                <a:off x="247795" y="4300754"/>
                <a:ext cx="725754" cy="615483"/>
                <a:chOff x="5417612" y="4008755"/>
                <a:chExt cx="725743" cy="615474"/>
              </a:xfrm>
            </p:grpSpPr>
            <p:sp>
              <p:nvSpPr>
                <p:cNvPr id="4381" name="Google Shape;4381;p61"/>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1"/>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1"/>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1"/>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85" name="Google Shape;4385;p61"/>
          <p:cNvSpPr txBox="1"/>
          <p:nvPr>
            <p:ph type="title"/>
          </p:nvPr>
        </p:nvSpPr>
        <p:spPr>
          <a:xfrm>
            <a:off x="4891063" y="2454200"/>
            <a:ext cx="2796900" cy="9225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600"/>
              <a:t>Summary of our Contributions</a:t>
            </a:r>
            <a:endParaRPr sz="2600"/>
          </a:p>
        </p:txBody>
      </p:sp>
      <p:sp>
        <p:nvSpPr>
          <p:cNvPr id="4386" name="Google Shape;4386;p61"/>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09</a:t>
            </a:r>
            <a:endParaRPr/>
          </a:p>
        </p:txBody>
      </p:sp>
      <p:grpSp>
        <p:nvGrpSpPr>
          <p:cNvPr id="4387" name="Google Shape;4387;p61"/>
          <p:cNvGrpSpPr/>
          <p:nvPr/>
        </p:nvGrpSpPr>
        <p:grpSpPr>
          <a:xfrm>
            <a:off x="1153627" y="880589"/>
            <a:ext cx="2890816" cy="3382302"/>
            <a:chOff x="1216125" y="955275"/>
            <a:chExt cx="2763158" cy="3232940"/>
          </a:xfrm>
        </p:grpSpPr>
        <p:sp>
          <p:nvSpPr>
            <p:cNvPr id="4388" name="Google Shape;4388;p61"/>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1"/>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1"/>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1"/>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1"/>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1"/>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1"/>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1"/>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1"/>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1"/>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1"/>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1"/>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1"/>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1"/>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1"/>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1"/>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1"/>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1"/>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1"/>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1"/>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1"/>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1"/>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1"/>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1"/>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1"/>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1"/>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1"/>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1"/>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1"/>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1"/>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1"/>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1"/>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1"/>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1"/>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1"/>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1"/>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1"/>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1"/>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1"/>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1"/>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1"/>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1"/>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1"/>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1"/>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1"/>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1"/>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1"/>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1"/>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1"/>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1"/>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1"/>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1"/>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1"/>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1"/>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1"/>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1"/>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1"/>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1"/>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1"/>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1"/>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1"/>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1"/>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1"/>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61"/>
          <p:cNvGrpSpPr/>
          <p:nvPr/>
        </p:nvGrpSpPr>
        <p:grpSpPr>
          <a:xfrm rot="-2168336">
            <a:off x="340929" y="483154"/>
            <a:ext cx="825790" cy="701108"/>
            <a:chOff x="3502275" y="3218775"/>
            <a:chExt cx="1175775" cy="998250"/>
          </a:xfrm>
        </p:grpSpPr>
        <p:sp>
          <p:nvSpPr>
            <p:cNvPr id="4452" name="Google Shape;4452;p61"/>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1"/>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1"/>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1"/>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1"/>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1"/>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1"/>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1"/>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1"/>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1"/>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4" name="Google Shape;4464;p61"/>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5" name="Google Shape;4465;p61"/>
          <p:cNvGrpSpPr/>
          <p:nvPr/>
        </p:nvGrpSpPr>
        <p:grpSpPr>
          <a:xfrm>
            <a:off x="7339468" y="308176"/>
            <a:ext cx="1431589" cy="840949"/>
            <a:chOff x="3285175" y="1554625"/>
            <a:chExt cx="1458275" cy="856625"/>
          </a:xfrm>
        </p:grpSpPr>
        <p:sp>
          <p:nvSpPr>
            <p:cNvPr id="4466" name="Google Shape;4466;p61"/>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1"/>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1"/>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1"/>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1"/>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1"/>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1"/>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1"/>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1"/>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1"/>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1"/>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1"/>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1"/>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1"/>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1"/>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61"/>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2" name="Google Shape;4482;p61"/>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3" name="Google Shape;4483;p61"/>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4" name="Google Shape;4484;p61"/>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5" name="Google Shape;4485;p61"/>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6" name="Google Shape;4486;p61"/>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7" name="Google Shape;4487;p61"/>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8" name="Google Shape;4488;p61"/>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sp>
        <p:nvSpPr>
          <p:cNvPr id="4493" name="Google Shape;4493;p62"/>
          <p:cNvSpPr/>
          <p:nvPr/>
        </p:nvSpPr>
        <p:spPr>
          <a:xfrm>
            <a:off x="5475400" y="1629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4" name="Google Shape;4494;p62"/>
          <p:cNvSpPr/>
          <p:nvPr/>
        </p:nvSpPr>
        <p:spPr>
          <a:xfrm>
            <a:off x="56850" y="553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5" name="Google Shape;4495;p62"/>
          <p:cNvSpPr txBox="1"/>
          <p:nvPr>
            <p:ph idx="1" type="subTitle"/>
          </p:nvPr>
        </p:nvSpPr>
        <p:spPr>
          <a:xfrm>
            <a:off x="4953926" y="2314188"/>
            <a:ext cx="28812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Creativity in Feature Engineering</a:t>
            </a:r>
            <a:endParaRPr/>
          </a:p>
        </p:txBody>
      </p:sp>
      <p:sp>
        <p:nvSpPr>
          <p:cNvPr id="4496" name="Google Shape;4496;p62"/>
          <p:cNvSpPr txBox="1"/>
          <p:nvPr>
            <p:ph idx="2" type="subTitle"/>
          </p:nvPr>
        </p:nvSpPr>
        <p:spPr>
          <a:xfrm>
            <a:off x="4509300" y="2745212"/>
            <a:ext cx="3585300" cy="68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Combined genres, actors, directors for CBF</a:t>
            </a:r>
            <a:endParaRPr/>
          </a:p>
          <a:p>
            <a:pPr indent="-317500" lvl="0" marL="457200" rtl="0" algn="l">
              <a:spcBef>
                <a:spcPts val="0"/>
              </a:spcBef>
              <a:spcAft>
                <a:spcPts val="0"/>
              </a:spcAft>
              <a:buSzPts val="1400"/>
              <a:buChar char="-"/>
            </a:pPr>
            <a:r>
              <a:rPr lang="en"/>
              <a:t>Bayesian Average</a:t>
            </a:r>
            <a:endParaRPr/>
          </a:p>
          <a:p>
            <a:pPr indent="-317500" lvl="0" marL="457200" rtl="0" algn="l">
              <a:spcBef>
                <a:spcPts val="0"/>
              </a:spcBef>
              <a:spcAft>
                <a:spcPts val="0"/>
              </a:spcAft>
              <a:buSzPts val="1400"/>
              <a:buChar char="-"/>
            </a:pPr>
            <a:r>
              <a:rPr lang="en"/>
              <a:t>Liked and Disliked creation and chronological ordering </a:t>
            </a:r>
            <a:endParaRPr/>
          </a:p>
          <a:p>
            <a:pPr indent="0" lvl="0" marL="457200" rtl="0" algn="ctr">
              <a:spcBef>
                <a:spcPts val="0"/>
              </a:spcBef>
              <a:spcAft>
                <a:spcPts val="0"/>
              </a:spcAft>
              <a:buNone/>
            </a:pPr>
            <a:r>
              <a:t/>
            </a:r>
            <a:endParaRPr/>
          </a:p>
          <a:p>
            <a:pPr indent="0" lvl="0" marL="457200" rtl="0" algn="ctr">
              <a:spcBef>
                <a:spcPts val="0"/>
              </a:spcBef>
              <a:spcAft>
                <a:spcPts val="0"/>
              </a:spcAft>
              <a:buNone/>
            </a:pPr>
            <a:r>
              <a:t/>
            </a:r>
            <a:endParaRPr/>
          </a:p>
        </p:txBody>
      </p:sp>
      <p:sp>
        <p:nvSpPr>
          <p:cNvPr id="4497" name="Google Shape;4497;p62"/>
          <p:cNvSpPr txBox="1"/>
          <p:nvPr>
            <p:ph type="title"/>
          </p:nvPr>
        </p:nvSpPr>
        <p:spPr>
          <a:xfrm>
            <a:off x="658150" y="35711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Contributions</a:t>
            </a:r>
            <a:endParaRPr>
              <a:solidFill>
                <a:schemeClr val="lt1"/>
              </a:solidFill>
            </a:endParaRPr>
          </a:p>
        </p:txBody>
      </p:sp>
      <p:grpSp>
        <p:nvGrpSpPr>
          <p:cNvPr id="4498" name="Google Shape;4498;p62"/>
          <p:cNvGrpSpPr/>
          <p:nvPr/>
        </p:nvGrpSpPr>
        <p:grpSpPr>
          <a:xfrm>
            <a:off x="7445227" y="269212"/>
            <a:ext cx="1274241" cy="748519"/>
            <a:chOff x="3285175" y="1554625"/>
            <a:chExt cx="1458275" cy="856625"/>
          </a:xfrm>
        </p:grpSpPr>
        <p:sp>
          <p:nvSpPr>
            <p:cNvPr id="4499" name="Google Shape;4499;p6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4" name="Google Shape;4514;p62"/>
          <p:cNvSpPr/>
          <p:nvPr/>
        </p:nvSpPr>
        <p:spPr>
          <a:xfrm>
            <a:off x="5824975" y="444650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5" name="Google Shape;4515;p62"/>
          <p:cNvSpPr/>
          <p:nvPr/>
        </p:nvSpPr>
        <p:spPr>
          <a:xfrm>
            <a:off x="2882825" y="444650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6" name="Google Shape;4516;p62"/>
          <p:cNvSpPr/>
          <p:nvPr/>
        </p:nvSpPr>
        <p:spPr>
          <a:xfrm>
            <a:off x="56850" y="21525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7" name="Google Shape;4517;p62"/>
          <p:cNvSpPr/>
          <p:nvPr/>
        </p:nvSpPr>
        <p:spPr>
          <a:xfrm>
            <a:off x="2165075" y="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8" name="Google Shape;4518;p62"/>
          <p:cNvSpPr/>
          <p:nvPr/>
        </p:nvSpPr>
        <p:spPr>
          <a:xfrm>
            <a:off x="8215375" y="13081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9" name="Google Shape;4519;p62"/>
          <p:cNvSpPr/>
          <p:nvPr/>
        </p:nvSpPr>
        <p:spPr>
          <a:xfrm>
            <a:off x="8567250" y="3161000"/>
            <a:ext cx="5097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520" name="Google Shape;4520;p62"/>
          <p:cNvGrpSpPr/>
          <p:nvPr/>
        </p:nvGrpSpPr>
        <p:grpSpPr>
          <a:xfrm>
            <a:off x="6123037" y="1240052"/>
            <a:ext cx="612589" cy="626238"/>
            <a:chOff x="6086331" y="2905337"/>
            <a:chExt cx="364441" cy="364834"/>
          </a:xfrm>
        </p:grpSpPr>
        <p:sp>
          <p:nvSpPr>
            <p:cNvPr id="4521" name="Google Shape;4521;p62"/>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2"/>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2"/>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2"/>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2"/>
          <p:cNvGrpSpPr/>
          <p:nvPr/>
        </p:nvGrpSpPr>
        <p:grpSpPr>
          <a:xfrm rot="999427">
            <a:off x="371927" y="4119980"/>
            <a:ext cx="923393" cy="860817"/>
            <a:chOff x="220838" y="-10150"/>
            <a:chExt cx="1417700" cy="1331700"/>
          </a:xfrm>
        </p:grpSpPr>
        <p:sp>
          <p:nvSpPr>
            <p:cNvPr id="4528" name="Google Shape;4528;p6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62"/>
          <p:cNvGrpSpPr/>
          <p:nvPr/>
        </p:nvGrpSpPr>
        <p:grpSpPr>
          <a:xfrm rot="-629506">
            <a:off x="7724645" y="4150056"/>
            <a:ext cx="1028607" cy="781370"/>
            <a:chOff x="1291550" y="1421925"/>
            <a:chExt cx="1399875" cy="1110775"/>
          </a:xfrm>
        </p:grpSpPr>
        <p:sp>
          <p:nvSpPr>
            <p:cNvPr id="4575" name="Google Shape;4575;p62"/>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2"/>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2"/>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2"/>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2"/>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2"/>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2"/>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2"/>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2"/>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2"/>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2"/>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2"/>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2"/>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3" name="Google Shape;4593;p62"/>
          <p:cNvSpPr txBox="1"/>
          <p:nvPr>
            <p:ph idx="1" type="subTitle"/>
          </p:nvPr>
        </p:nvSpPr>
        <p:spPr>
          <a:xfrm>
            <a:off x="1247851" y="2288325"/>
            <a:ext cx="28812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Dataset</a:t>
            </a:r>
            <a:endParaRPr/>
          </a:p>
          <a:p>
            <a:pPr indent="0" lvl="0" marL="0" rtl="0" algn="ctr">
              <a:spcBef>
                <a:spcPts val="0"/>
              </a:spcBef>
              <a:spcAft>
                <a:spcPts val="0"/>
              </a:spcAft>
              <a:buNone/>
            </a:pPr>
            <a:r>
              <a:rPr lang="en"/>
              <a:t>For CNN</a:t>
            </a:r>
            <a:endParaRPr/>
          </a:p>
        </p:txBody>
      </p:sp>
      <p:sp>
        <p:nvSpPr>
          <p:cNvPr id="4594" name="Google Shape;4594;p62"/>
          <p:cNvSpPr txBox="1"/>
          <p:nvPr>
            <p:ph idx="2" type="subTitle"/>
          </p:nvPr>
        </p:nvSpPr>
        <p:spPr>
          <a:xfrm>
            <a:off x="757200" y="2745200"/>
            <a:ext cx="3862500" cy="113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Used movie posters to create a new dataset.</a:t>
            </a:r>
            <a:endParaRPr/>
          </a:p>
          <a:p>
            <a:pPr indent="-317500" lvl="0" marL="457200" rtl="0" algn="l">
              <a:spcBef>
                <a:spcPts val="0"/>
              </a:spcBef>
              <a:spcAft>
                <a:spcPts val="0"/>
              </a:spcAft>
              <a:buSzPts val="1400"/>
              <a:buChar char="-"/>
            </a:pPr>
            <a:r>
              <a:rPr lang="en"/>
              <a:t>The features of the dataset refer to the pixels in the poster</a:t>
            </a:r>
            <a:endParaRPr/>
          </a:p>
          <a:p>
            <a:pPr indent="-317500" lvl="0" marL="457200" rtl="0" algn="l">
              <a:spcBef>
                <a:spcPts val="0"/>
              </a:spcBef>
              <a:spcAft>
                <a:spcPts val="0"/>
              </a:spcAft>
              <a:buSzPts val="1400"/>
              <a:buChar char="-"/>
            </a:pPr>
            <a:r>
              <a:rPr lang="en"/>
              <a:t>These features were used to create recommendations</a:t>
            </a:r>
            <a:endParaRPr/>
          </a:p>
          <a:p>
            <a:pPr indent="0" lvl="0" marL="457200" rtl="0" algn="ctr">
              <a:spcBef>
                <a:spcPts val="0"/>
              </a:spcBef>
              <a:spcAft>
                <a:spcPts val="0"/>
              </a:spcAft>
              <a:buNone/>
            </a:pPr>
            <a:r>
              <a:t/>
            </a:r>
            <a:endParaRPr/>
          </a:p>
          <a:p>
            <a:pPr indent="0" lvl="0" marL="457200" rtl="0" algn="ctr">
              <a:spcBef>
                <a:spcPts val="0"/>
              </a:spcBef>
              <a:spcAft>
                <a:spcPts val="0"/>
              </a:spcAft>
              <a:buNone/>
            </a:pPr>
            <a:r>
              <a:t/>
            </a:r>
            <a:endParaRPr/>
          </a:p>
        </p:txBody>
      </p:sp>
      <p:grpSp>
        <p:nvGrpSpPr>
          <p:cNvPr id="4595" name="Google Shape;4595;p62"/>
          <p:cNvGrpSpPr/>
          <p:nvPr/>
        </p:nvGrpSpPr>
        <p:grpSpPr>
          <a:xfrm rot="-1490147">
            <a:off x="4080838" y="4163671"/>
            <a:ext cx="693942" cy="589167"/>
            <a:chOff x="8039217" y="153473"/>
            <a:chExt cx="898762" cy="763062"/>
          </a:xfrm>
        </p:grpSpPr>
        <p:sp>
          <p:nvSpPr>
            <p:cNvPr id="4596" name="Google Shape;4596;p6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2"/>
          <p:cNvGrpSpPr/>
          <p:nvPr/>
        </p:nvGrpSpPr>
        <p:grpSpPr>
          <a:xfrm>
            <a:off x="2324737" y="1295951"/>
            <a:ext cx="542287" cy="626224"/>
            <a:chOff x="866528" y="3348348"/>
            <a:chExt cx="317405" cy="366534"/>
          </a:xfrm>
        </p:grpSpPr>
        <p:sp>
          <p:nvSpPr>
            <p:cNvPr id="4610" name="Google Shape;4610;p62"/>
            <p:cNvSpPr/>
            <p:nvPr/>
          </p:nvSpPr>
          <p:spPr>
            <a:xfrm>
              <a:off x="869795" y="3526650"/>
              <a:ext cx="314139" cy="188232"/>
            </a:xfrm>
            <a:custGeom>
              <a:rect b="b" l="l" r="r" t="t"/>
              <a:pathLst>
                <a:path extrusionOk="0" h="7203" w="12021">
                  <a:moveTo>
                    <a:pt x="6011" y="0"/>
                  </a:moveTo>
                  <a:cubicBezTo>
                    <a:pt x="5933" y="0"/>
                    <a:pt x="5856" y="19"/>
                    <a:pt x="5789" y="58"/>
                  </a:cubicBezTo>
                  <a:lnTo>
                    <a:pt x="827" y="2924"/>
                  </a:lnTo>
                  <a:lnTo>
                    <a:pt x="308" y="3222"/>
                  </a:lnTo>
                  <a:cubicBezTo>
                    <a:pt x="0" y="3395"/>
                    <a:pt x="0" y="3837"/>
                    <a:pt x="308" y="4010"/>
                  </a:cubicBezTo>
                  <a:lnTo>
                    <a:pt x="5789" y="7145"/>
                  </a:lnTo>
                  <a:cubicBezTo>
                    <a:pt x="5856" y="7183"/>
                    <a:pt x="5933" y="7203"/>
                    <a:pt x="6010" y="7203"/>
                  </a:cubicBezTo>
                  <a:cubicBezTo>
                    <a:pt x="6087" y="7203"/>
                    <a:pt x="6164" y="7183"/>
                    <a:pt x="6231" y="7145"/>
                  </a:cubicBezTo>
                  <a:lnTo>
                    <a:pt x="11712" y="4010"/>
                  </a:lnTo>
                  <a:cubicBezTo>
                    <a:pt x="12020" y="3837"/>
                    <a:pt x="12020" y="3395"/>
                    <a:pt x="11712" y="3222"/>
                  </a:cubicBezTo>
                  <a:lnTo>
                    <a:pt x="11203" y="2924"/>
                  </a:lnTo>
                  <a:lnTo>
                    <a:pt x="6241" y="58"/>
                  </a:lnTo>
                  <a:cubicBezTo>
                    <a:pt x="6169" y="19"/>
                    <a:pt x="6089" y="0"/>
                    <a:pt x="6011" y="0"/>
                  </a:cubicBez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2"/>
            <p:cNvSpPr/>
            <p:nvPr/>
          </p:nvSpPr>
          <p:spPr>
            <a:xfrm>
              <a:off x="891145" y="3526650"/>
              <a:ext cx="271177" cy="152300"/>
            </a:xfrm>
            <a:custGeom>
              <a:rect b="b" l="l" r="r" t="t"/>
              <a:pathLst>
                <a:path extrusionOk="0" h="5828" w="10377">
                  <a:moveTo>
                    <a:pt x="5193" y="0"/>
                  </a:moveTo>
                  <a:cubicBezTo>
                    <a:pt x="5114" y="0"/>
                    <a:pt x="5034" y="19"/>
                    <a:pt x="4962" y="58"/>
                  </a:cubicBezTo>
                  <a:lnTo>
                    <a:pt x="0" y="2924"/>
                  </a:lnTo>
                  <a:lnTo>
                    <a:pt x="4972" y="5770"/>
                  </a:lnTo>
                  <a:cubicBezTo>
                    <a:pt x="5039" y="5808"/>
                    <a:pt x="5116" y="5828"/>
                    <a:pt x="5193" y="5828"/>
                  </a:cubicBezTo>
                  <a:cubicBezTo>
                    <a:pt x="5270" y="5828"/>
                    <a:pt x="5347" y="5808"/>
                    <a:pt x="5414" y="5770"/>
                  </a:cubicBezTo>
                  <a:lnTo>
                    <a:pt x="10376" y="2924"/>
                  </a:lnTo>
                  <a:lnTo>
                    <a:pt x="5424" y="58"/>
                  </a:lnTo>
                  <a:cubicBezTo>
                    <a:pt x="5352" y="19"/>
                    <a:pt x="5272" y="0"/>
                    <a:pt x="5193"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2"/>
            <p:cNvSpPr/>
            <p:nvPr/>
          </p:nvSpPr>
          <p:spPr>
            <a:xfrm>
              <a:off x="869795" y="3466911"/>
              <a:ext cx="314139" cy="188180"/>
            </a:xfrm>
            <a:custGeom>
              <a:rect b="b" l="l" r="r" t="t"/>
              <a:pathLst>
                <a:path extrusionOk="0" h="7201" w="12021">
                  <a:moveTo>
                    <a:pt x="6011" y="0"/>
                  </a:moveTo>
                  <a:cubicBezTo>
                    <a:pt x="5933" y="0"/>
                    <a:pt x="5856" y="22"/>
                    <a:pt x="5789" y="65"/>
                  </a:cubicBezTo>
                  <a:lnTo>
                    <a:pt x="827" y="2931"/>
                  </a:lnTo>
                  <a:lnTo>
                    <a:pt x="308" y="3229"/>
                  </a:lnTo>
                  <a:cubicBezTo>
                    <a:pt x="0" y="3402"/>
                    <a:pt x="0" y="3834"/>
                    <a:pt x="308" y="4008"/>
                  </a:cubicBezTo>
                  <a:lnTo>
                    <a:pt x="5789" y="7142"/>
                  </a:lnTo>
                  <a:cubicBezTo>
                    <a:pt x="5856" y="7181"/>
                    <a:pt x="5933" y="7200"/>
                    <a:pt x="6010" y="7200"/>
                  </a:cubicBezTo>
                  <a:cubicBezTo>
                    <a:pt x="6087" y="7200"/>
                    <a:pt x="6164" y="7181"/>
                    <a:pt x="6231" y="7142"/>
                  </a:cubicBezTo>
                  <a:lnTo>
                    <a:pt x="11712" y="4008"/>
                  </a:lnTo>
                  <a:cubicBezTo>
                    <a:pt x="12010" y="3834"/>
                    <a:pt x="12020" y="3402"/>
                    <a:pt x="11712" y="3229"/>
                  </a:cubicBezTo>
                  <a:lnTo>
                    <a:pt x="11203" y="2931"/>
                  </a:lnTo>
                  <a:lnTo>
                    <a:pt x="6241" y="65"/>
                  </a:lnTo>
                  <a:cubicBezTo>
                    <a:pt x="6169" y="22"/>
                    <a:pt x="6089" y="0"/>
                    <a:pt x="6011"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2"/>
            <p:cNvSpPr/>
            <p:nvPr/>
          </p:nvSpPr>
          <p:spPr>
            <a:xfrm>
              <a:off x="891145" y="3466833"/>
              <a:ext cx="271177" cy="152300"/>
            </a:xfrm>
            <a:custGeom>
              <a:rect b="b" l="l" r="r" t="t"/>
              <a:pathLst>
                <a:path extrusionOk="0" h="5828" w="10377">
                  <a:moveTo>
                    <a:pt x="5193" y="1"/>
                  </a:moveTo>
                  <a:cubicBezTo>
                    <a:pt x="5114" y="1"/>
                    <a:pt x="5034" y="20"/>
                    <a:pt x="4962" y="58"/>
                  </a:cubicBezTo>
                  <a:lnTo>
                    <a:pt x="0" y="2924"/>
                  </a:lnTo>
                  <a:lnTo>
                    <a:pt x="4972" y="5770"/>
                  </a:lnTo>
                  <a:cubicBezTo>
                    <a:pt x="5039" y="5809"/>
                    <a:pt x="5116" y="5828"/>
                    <a:pt x="5193" y="5828"/>
                  </a:cubicBezTo>
                  <a:cubicBezTo>
                    <a:pt x="5270" y="5828"/>
                    <a:pt x="5347" y="5809"/>
                    <a:pt x="5414" y="5770"/>
                  </a:cubicBezTo>
                  <a:lnTo>
                    <a:pt x="10376" y="2924"/>
                  </a:lnTo>
                  <a:lnTo>
                    <a:pt x="5424" y="58"/>
                  </a:lnTo>
                  <a:cubicBezTo>
                    <a:pt x="5352" y="20"/>
                    <a:pt x="5272" y="1"/>
                    <a:pt x="5193" y="1"/>
                  </a:cubicBezTo>
                  <a:close/>
                </a:path>
              </a:pathLst>
            </a:custGeom>
            <a:solidFill>
              <a:srgbClr val="859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2"/>
            <p:cNvSpPr/>
            <p:nvPr/>
          </p:nvSpPr>
          <p:spPr>
            <a:xfrm>
              <a:off x="869795" y="3407094"/>
              <a:ext cx="313877" cy="188180"/>
            </a:xfrm>
            <a:custGeom>
              <a:rect b="b" l="l" r="r" t="t"/>
              <a:pathLst>
                <a:path extrusionOk="0" h="7201" w="12011">
                  <a:moveTo>
                    <a:pt x="6010" y="0"/>
                  </a:moveTo>
                  <a:cubicBezTo>
                    <a:pt x="5931" y="0"/>
                    <a:pt x="5851" y="22"/>
                    <a:pt x="5779" y="65"/>
                  </a:cubicBezTo>
                  <a:lnTo>
                    <a:pt x="731" y="2979"/>
                  </a:lnTo>
                  <a:lnTo>
                    <a:pt x="308" y="3229"/>
                  </a:lnTo>
                  <a:cubicBezTo>
                    <a:pt x="0" y="3402"/>
                    <a:pt x="0" y="3835"/>
                    <a:pt x="308" y="4008"/>
                  </a:cubicBezTo>
                  <a:lnTo>
                    <a:pt x="5789" y="7143"/>
                  </a:lnTo>
                  <a:cubicBezTo>
                    <a:pt x="5856" y="7181"/>
                    <a:pt x="5933" y="7200"/>
                    <a:pt x="6010" y="7200"/>
                  </a:cubicBezTo>
                  <a:cubicBezTo>
                    <a:pt x="6087" y="7200"/>
                    <a:pt x="6164" y="7181"/>
                    <a:pt x="6231" y="7143"/>
                  </a:cubicBezTo>
                  <a:lnTo>
                    <a:pt x="11712" y="4008"/>
                  </a:lnTo>
                  <a:cubicBezTo>
                    <a:pt x="12010" y="3835"/>
                    <a:pt x="12010" y="3402"/>
                    <a:pt x="11712" y="3229"/>
                  </a:cubicBezTo>
                  <a:lnTo>
                    <a:pt x="10789" y="2690"/>
                  </a:lnTo>
                  <a:lnTo>
                    <a:pt x="6241" y="65"/>
                  </a:lnTo>
                  <a:cubicBezTo>
                    <a:pt x="6169" y="22"/>
                    <a:pt x="6089" y="0"/>
                    <a:pt x="6010" y="0"/>
                  </a:cubicBezTo>
                  <a:close/>
                </a:path>
              </a:pathLst>
            </a:custGeom>
            <a:solidFill>
              <a:srgbClr val="C5D0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2"/>
            <p:cNvSpPr/>
            <p:nvPr/>
          </p:nvSpPr>
          <p:spPr>
            <a:xfrm>
              <a:off x="888872" y="3407094"/>
              <a:ext cx="262893" cy="156690"/>
            </a:xfrm>
            <a:custGeom>
              <a:rect b="b" l="l" r="r" t="t"/>
              <a:pathLst>
                <a:path extrusionOk="0" h="5996" w="10060">
                  <a:moveTo>
                    <a:pt x="5279" y="0"/>
                  </a:moveTo>
                  <a:cubicBezTo>
                    <a:pt x="5201" y="0"/>
                    <a:pt x="5121" y="22"/>
                    <a:pt x="5049" y="65"/>
                  </a:cubicBezTo>
                  <a:lnTo>
                    <a:pt x="1" y="2979"/>
                  </a:lnTo>
                  <a:lnTo>
                    <a:pt x="5213" y="5960"/>
                  </a:lnTo>
                  <a:cubicBezTo>
                    <a:pt x="5261" y="5984"/>
                    <a:pt x="5314" y="5996"/>
                    <a:pt x="5367" y="5996"/>
                  </a:cubicBezTo>
                  <a:cubicBezTo>
                    <a:pt x="5419" y="5996"/>
                    <a:pt x="5472" y="5984"/>
                    <a:pt x="5520" y="5960"/>
                  </a:cubicBezTo>
                  <a:lnTo>
                    <a:pt x="6347" y="5479"/>
                  </a:lnTo>
                  <a:lnTo>
                    <a:pt x="9626" y="3614"/>
                  </a:lnTo>
                  <a:cubicBezTo>
                    <a:pt x="9896" y="3460"/>
                    <a:pt x="10059" y="3171"/>
                    <a:pt x="10059" y="2873"/>
                  </a:cubicBezTo>
                  <a:lnTo>
                    <a:pt x="10059" y="2690"/>
                  </a:lnTo>
                  <a:lnTo>
                    <a:pt x="5501" y="65"/>
                  </a:lnTo>
                  <a:cubicBezTo>
                    <a:pt x="5434" y="22"/>
                    <a:pt x="5357" y="0"/>
                    <a:pt x="5279" y="0"/>
                  </a:cubicBezTo>
                  <a:close/>
                </a:path>
              </a:pathLst>
            </a:custGeom>
            <a:solidFill>
              <a:srgbClr val="B8C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2"/>
            <p:cNvSpPr/>
            <p:nvPr/>
          </p:nvSpPr>
          <p:spPr>
            <a:xfrm>
              <a:off x="866528" y="3348348"/>
              <a:ext cx="282963" cy="189304"/>
            </a:xfrm>
            <a:custGeom>
              <a:rect b="b" l="l" r="r" t="t"/>
              <a:pathLst>
                <a:path extrusionOk="0" h="7244" w="10828">
                  <a:moveTo>
                    <a:pt x="6135" y="1"/>
                  </a:moveTo>
                  <a:cubicBezTo>
                    <a:pt x="6082" y="1"/>
                    <a:pt x="6029" y="15"/>
                    <a:pt x="5981" y="44"/>
                  </a:cubicBezTo>
                  <a:lnTo>
                    <a:pt x="212" y="3371"/>
                  </a:lnTo>
                  <a:cubicBezTo>
                    <a:pt x="0" y="3486"/>
                    <a:pt x="0" y="3785"/>
                    <a:pt x="212" y="3910"/>
                  </a:cubicBezTo>
                  <a:lnTo>
                    <a:pt x="5981" y="7208"/>
                  </a:lnTo>
                  <a:cubicBezTo>
                    <a:pt x="6029" y="7232"/>
                    <a:pt x="6082" y="7244"/>
                    <a:pt x="6135" y="7244"/>
                  </a:cubicBezTo>
                  <a:cubicBezTo>
                    <a:pt x="6188" y="7244"/>
                    <a:pt x="6241" y="7232"/>
                    <a:pt x="6289" y="7208"/>
                  </a:cubicBezTo>
                  <a:lnTo>
                    <a:pt x="7116" y="6727"/>
                  </a:lnTo>
                  <a:lnTo>
                    <a:pt x="10828" y="4602"/>
                  </a:lnTo>
                  <a:lnTo>
                    <a:pt x="10828" y="2659"/>
                  </a:lnTo>
                  <a:lnTo>
                    <a:pt x="7039" y="477"/>
                  </a:lnTo>
                  <a:lnTo>
                    <a:pt x="6289" y="44"/>
                  </a:lnTo>
                  <a:cubicBezTo>
                    <a:pt x="6241" y="15"/>
                    <a:pt x="6188" y="1"/>
                    <a:pt x="6135" y="1"/>
                  </a:cubicBezTo>
                  <a:close/>
                </a:path>
              </a:pathLst>
            </a:custGeom>
            <a:solidFill>
              <a:srgbClr val="DFE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2"/>
            <p:cNvSpPr/>
            <p:nvPr/>
          </p:nvSpPr>
          <p:spPr>
            <a:xfrm>
              <a:off x="1102975" y="3417835"/>
              <a:ext cx="46516" cy="50775"/>
            </a:xfrm>
            <a:custGeom>
              <a:rect b="b" l="l" r="r" t="t"/>
              <a:pathLst>
                <a:path extrusionOk="0" h="1943" w="1780">
                  <a:moveTo>
                    <a:pt x="1780" y="0"/>
                  </a:moveTo>
                  <a:lnTo>
                    <a:pt x="164" y="789"/>
                  </a:lnTo>
                  <a:cubicBezTo>
                    <a:pt x="1" y="866"/>
                    <a:pt x="1" y="1087"/>
                    <a:pt x="164" y="1174"/>
                  </a:cubicBezTo>
                  <a:lnTo>
                    <a:pt x="1780" y="1943"/>
                  </a:lnTo>
                  <a:lnTo>
                    <a:pt x="1780" y="0"/>
                  </a:lnTo>
                  <a:close/>
                </a:path>
              </a:pathLst>
            </a:custGeom>
            <a:solidFill>
              <a:srgbClr val="EC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1" name="Shape 4621"/>
        <p:cNvGrpSpPr/>
        <p:nvPr/>
      </p:nvGrpSpPr>
      <p:grpSpPr>
        <a:xfrm>
          <a:off x="0" y="0"/>
          <a:ext cx="0" cy="0"/>
          <a:chOff x="0" y="0"/>
          <a:chExt cx="0" cy="0"/>
        </a:xfrm>
      </p:grpSpPr>
      <p:sp>
        <p:nvSpPr>
          <p:cNvPr id="4622" name="Google Shape;4622;p63"/>
          <p:cNvSpPr/>
          <p:nvPr/>
        </p:nvSpPr>
        <p:spPr>
          <a:xfrm>
            <a:off x="5475400" y="1629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3" name="Google Shape;4623;p63"/>
          <p:cNvSpPr/>
          <p:nvPr/>
        </p:nvSpPr>
        <p:spPr>
          <a:xfrm>
            <a:off x="56850" y="5535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24" name="Google Shape;4624;p63"/>
          <p:cNvSpPr txBox="1"/>
          <p:nvPr>
            <p:ph type="title"/>
          </p:nvPr>
        </p:nvSpPr>
        <p:spPr>
          <a:xfrm>
            <a:off x="658150" y="35711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Contributions</a:t>
            </a:r>
            <a:endParaRPr>
              <a:solidFill>
                <a:schemeClr val="lt1"/>
              </a:solidFill>
            </a:endParaRPr>
          </a:p>
        </p:txBody>
      </p:sp>
      <p:grpSp>
        <p:nvGrpSpPr>
          <p:cNvPr id="4625" name="Google Shape;4625;p63"/>
          <p:cNvGrpSpPr/>
          <p:nvPr/>
        </p:nvGrpSpPr>
        <p:grpSpPr>
          <a:xfrm>
            <a:off x="7445227" y="269212"/>
            <a:ext cx="1274241" cy="748519"/>
            <a:chOff x="3285175" y="1554625"/>
            <a:chExt cx="1458275" cy="856625"/>
          </a:xfrm>
        </p:grpSpPr>
        <p:sp>
          <p:nvSpPr>
            <p:cNvPr id="4626" name="Google Shape;4626;p6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1" name="Google Shape;4641;p63"/>
          <p:cNvSpPr/>
          <p:nvPr/>
        </p:nvSpPr>
        <p:spPr>
          <a:xfrm>
            <a:off x="5824975" y="444650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2" name="Google Shape;4642;p63"/>
          <p:cNvSpPr/>
          <p:nvPr/>
        </p:nvSpPr>
        <p:spPr>
          <a:xfrm>
            <a:off x="2882825" y="444650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3" name="Google Shape;4643;p63"/>
          <p:cNvSpPr/>
          <p:nvPr/>
        </p:nvSpPr>
        <p:spPr>
          <a:xfrm>
            <a:off x="56850" y="21525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4" name="Google Shape;4644;p63"/>
          <p:cNvSpPr/>
          <p:nvPr/>
        </p:nvSpPr>
        <p:spPr>
          <a:xfrm>
            <a:off x="2165075" y="0"/>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5" name="Google Shape;4645;p63"/>
          <p:cNvSpPr/>
          <p:nvPr/>
        </p:nvSpPr>
        <p:spPr>
          <a:xfrm>
            <a:off x="8215375" y="1308175"/>
            <a:ext cx="8616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6" name="Google Shape;4646;p63"/>
          <p:cNvSpPr/>
          <p:nvPr/>
        </p:nvSpPr>
        <p:spPr>
          <a:xfrm>
            <a:off x="8567250" y="3161000"/>
            <a:ext cx="5097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647" name="Google Shape;4647;p63"/>
          <p:cNvGrpSpPr/>
          <p:nvPr/>
        </p:nvGrpSpPr>
        <p:grpSpPr>
          <a:xfrm rot="999427">
            <a:off x="371927" y="4119980"/>
            <a:ext cx="923393" cy="860817"/>
            <a:chOff x="220838" y="-10150"/>
            <a:chExt cx="1417700" cy="1331700"/>
          </a:xfrm>
        </p:grpSpPr>
        <p:sp>
          <p:nvSpPr>
            <p:cNvPr id="4648" name="Google Shape;4648;p6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3"/>
          <p:cNvGrpSpPr/>
          <p:nvPr/>
        </p:nvGrpSpPr>
        <p:grpSpPr>
          <a:xfrm rot="-629506">
            <a:off x="7724645" y="4150056"/>
            <a:ext cx="1028607" cy="781370"/>
            <a:chOff x="1291550" y="1421925"/>
            <a:chExt cx="1399875" cy="1110775"/>
          </a:xfrm>
        </p:grpSpPr>
        <p:sp>
          <p:nvSpPr>
            <p:cNvPr id="4695" name="Google Shape;4695;p63"/>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3"/>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3"/>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3"/>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3"/>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3"/>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3"/>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3"/>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3"/>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3"/>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3"/>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3"/>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3"/>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3"/>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3"/>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3"/>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3"/>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3"/>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63"/>
          <p:cNvGrpSpPr/>
          <p:nvPr/>
        </p:nvGrpSpPr>
        <p:grpSpPr>
          <a:xfrm rot="-1490147">
            <a:off x="4080838" y="4163671"/>
            <a:ext cx="693942" cy="589167"/>
            <a:chOff x="8039217" y="153473"/>
            <a:chExt cx="898762" cy="763062"/>
          </a:xfrm>
        </p:grpSpPr>
        <p:sp>
          <p:nvSpPr>
            <p:cNvPr id="4714" name="Google Shape;4714;p63"/>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3"/>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3"/>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3"/>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3"/>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3"/>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3"/>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3"/>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3"/>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3"/>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3"/>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3"/>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3"/>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7" name="Google Shape;4727;p63"/>
          <p:cNvSpPr txBox="1"/>
          <p:nvPr>
            <p:ph idx="3" type="subTitle"/>
          </p:nvPr>
        </p:nvSpPr>
        <p:spPr>
          <a:xfrm>
            <a:off x="5014150" y="2695100"/>
            <a:ext cx="3348000" cy="120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t>
            </a:r>
            <a:r>
              <a:rPr lang="en"/>
              <a:t>reated 2 new evaluation metrics </a:t>
            </a:r>
            <a:endParaRPr/>
          </a:p>
          <a:p>
            <a:pPr indent="-317500" lvl="0" marL="914400" rtl="0" algn="l">
              <a:spcBef>
                <a:spcPts val="0"/>
              </a:spcBef>
              <a:spcAft>
                <a:spcPts val="0"/>
              </a:spcAft>
              <a:buSzPts val="1400"/>
              <a:buAutoNum type="alphaLcPeriod"/>
            </a:pPr>
            <a:r>
              <a:rPr lang="en"/>
              <a:t>Precision, Recall, F1-score</a:t>
            </a:r>
            <a:endParaRPr/>
          </a:p>
          <a:p>
            <a:pPr indent="-317500" lvl="0" marL="914400" rtl="0" algn="l">
              <a:spcBef>
                <a:spcPts val="0"/>
              </a:spcBef>
              <a:spcAft>
                <a:spcPts val="0"/>
              </a:spcAft>
              <a:buSzPts val="1400"/>
              <a:buAutoNum type="alphaLcPeriod"/>
            </a:pPr>
            <a:r>
              <a:rPr lang="en"/>
              <a:t>RMSE</a:t>
            </a:r>
            <a:endParaRPr/>
          </a:p>
          <a:p>
            <a:pPr indent="-317500" lvl="0" marL="457200" rtl="0" algn="l">
              <a:spcBef>
                <a:spcPts val="0"/>
              </a:spcBef>
              <a:spcAft>
                <a:spcPts val="0"/>
              </a:spcAft>
              <a:buSzPts val="1400"/>
              <a:buChar char="●"/>
            </a:pPr>
            <a:r>
              <a:rPr lang="en"/>
              <a:t>Compared different CBFs using those metrics</a:t>
            </a:r>
            <a:endParaRPr/>
          </a:p>
        </p:txBody>
      </p:sp>
      <p:sp>
        <p:nvSpPr>
          <p:cNvPr id="4728" name="Google Shape;4728;p63"/>
          <p:cNvSpPr txBox="1"/>
          <p:nvPr>
            <p:ph idx="5" type="subTitle"/>
          </p:nvPr>
        </p:nvSpPr>
        <p:spPr>
          <a:xfrm>
            <a:off x="5089598" y="2148100"/>
            <a:ext cx="31971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Evaluating Prediction Results of CBF</a:t>
            </a:r>
            <a:endParaRPr/>
          </a:p>
        </p:txBody>
      </p:sp>
      <p:grpSp>
        <p:nvGrpSpPr>
          <p:cNvPr id="4729" name="Google Shape;4729;p63"/>
          <p:cNvGrpSpPr/>
          <p:nvPr/>
        </p:nvGrpSpPr>
        <p:grpSpPr>
          <a:xfrm>
            <a:off x="6156349" y="1321346"/>
            <a:ext cx="395296" cy="371966"/>
            <a:chOff x="1908099" y="3682271"/>
            <a:chExt cx="395296" cy="371966"/>
          </a:xfrm>
        </p:grpSpPr>
        <p:sp>
          <p:nvSpPr>
            <p:cNvPr id="4730" name="Google Shape;4730;p63"/>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3"/>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3"/>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3"/>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3"/>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3"/>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3"/>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63"/>
          <p:cNvGrpSpPr/>
          <p:nvPr/>
        </p:nvGrpSpPr>
        <p:grpSpPr>
          <a:xfrm>
            <a:off x="6705050" y="1321346"/>
            <a:ext cx="395270" cy="371966"/>
            <a:chOff x="2456800" y="3682271"/>
            <a:chExt cx="395270" cy="371966"/>
          </a:xfrm>
        </p:grpSpPr>
        <p:sp>
          <p:nvSpPr>
            <p:cNvPr id="4738" name="Google Shape;4738;p63"/>
            <p:cNvSpPr/>
            <p:nvPr/>
          </p:nvSpPr>
          <p:spPr>
            <a:xfrm>
              <a:off x="2480314" y="3682271"/>
              <a:ext cx="371756" cy="371966"/>
            </a:xfrm>
            <a:custGeom>
              <a:rect b="b" l="l" r="r" t="t"/>
              <a:pathLst>
                <a:path extrusionOk="0" h="14158" w="14150">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3"/>
            <p:cNvSpPr/>
            <p:nvPr/>
          </p:nvSpPr>
          <p:spPr>
            <a:xfrm>
              <a:off x="2456800"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2"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3"/>
            <p:cNvSpPr/>
            <p:nvPr/>
          </p:nvSpPr>
          <p:spPr>
            <a:xfrm>
              <a:off x="2557318" y="3892267"/>
              <a:ext cx="217589" cy="96000"/>
            </a:xfrm>
            <a:custGeom>
              <a:rect b="b" l="l" r="r" t="t"/>
              <a:pathLst>
                <a:path extrusionOk="0" h="3654" w="8282">
                  <a:moveTo>
                    <a:pt x="244" y="1"/>
                  </a:moveTo>
                  <a:cubicBezTo>
                    <a:pt x="105" y="1"/>
                    <a:pt x="1" y="146"/>
                    <a:pt x="45" y="297"/>
                  </a:cubicBezTo>
                  <a:cubicBezTo>
                    <a:pt x="593" y="2246"/>
                    <a:pt x="2223" y="3654"/>
                    <a:pt x="4144" y="3654"/>
                  </a:cubicBezTo>
                  <a:cubicBezTo>
                    <a:pt x="6065" y="3654"/>
                    <a:pt x="7688" y="2246"/>
                    <a:pt x="8243" y="297"/>
                  </a:cubicBezTo>
                  <a:cubicBezTo>
                    <a:pt x="8281" y="146"/>
                    <a:pt x="8176" y="1"/>
                    <a:pt x="8043" y="1"/>
                  </a:cubicBezTo>
                  <a:cubicBezTo>
                    <a:pt x="8029" y="1"/>
                    <a:pt x="8015" y="2"/>
                    <a:pt x="8001" y="5"/>
                  </a:cubicBezTo>
                  <a:cubicBezTo>
                    <a:pt x="6766" y="297"/>
                    <a:pt x="5498" y="450"/>
                    <a:pt x="4229" y="450"/>
                  </a:cubicBezTo>
                  <a:cubicBezTo>
                    <a:pt x="4200" y="450"/>
                    <a:pt x="4172" y="449"/>
                    <a:pt x="4144" y="449"/>
                  </a:cubicBezTo>
                  <a:cubicBezTo>
                    <a:pt x="4116" y="449"/>
                    <a:pt x="4087" y="450"/>
                    <a:pt x="4059" y="450"/>
                  </a:cubicBezTo>
                  <a:cubicBezTo>
                    <a:pt x="2784" y="450"/>
                    <a:pt x="1522" y="297"/>
                    <a:pt x="288" y="5"/>
                  </a:cubicBezTo>
                  <a:cubicBezTo>
                    <a:pt x="273" y="2"/>
                    <a:pt x="258" y="1"/>
                    <a:pt x="244"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3"/>
            <p:cNvSpPr/>
            <p:nvPr/>
          </p:nvSpPr>
          <p:spPr>
            <a:xfrm>
              <a:off x="2557318" y="3892267"/>
              <a:ext cx="217746" cy="53359"/>
            </a:xfrm>
            <a:custGeom>
              <a:rect b="b" l="l" r="r" t="t"/>
              <a:pathLst>
                <a:path extrusionOk="0" h="2031" w="8288">
                  <a:moveTo>
                    <a:pt x="244" y="1"/>
                  </a:moveTo>
                  <a:cubicBezTo>
                    <a:pt x="105" y="1"/>
                    <a:pt x="1" y="146"/>
                    <a:pt x="45" y="297"/>
                  </a:cubicBezTo>
                  <a:cubicBezTo>
                    <a:pt x="183" y="796"/>
                    <a:pt x="398" y="1268"/>
                    <a:pt x="683" y="1698"/>
                  </a:cubicBezTo>
                  <a:cubicBezTo>
                    <a:pt x="1824" y="1920"/>
                    <a:pt x="2982" y="2031"/>
                    <a:pt x="4141" y="2031"/>
                  </a:cubicBezTo>
                  <a:cubicBezTo>
                    <a:pt x="5299" y="2031"/>
                    <a:pt x="6457" y="1920"/>
                    <a:pt x="7598" y="1698"/>
                  </a:cubicBezTo>
                  <a:cubicBezTo>
                    <a:pt x="7883" y="1268"/>
                    <a:pt x="8098" y="796"/>
                    <a:pt x="8243" y="297"/>
                  </a:cubicBezTo>
                  <a:cubicBezTo>
                    <a:pt x="8287" y="146"/>
                    <a:pt x="8177" y="1"/>
                    <a:pt x="8043" y="1"/>
                  </a:cubicBezTo>
                  <a:cubicBezTo>
                    <a:pt x="8029" y="1"/>
                    <a:pt x="8015" y="2"/>
                    <a:pt x="8001" y="5"/>
                  </a:cubicBezTo>
                  <a:cubicBezTo>
                    <a:pt x="6731" y="300"/>
                    <a:pt x="5436" y="448"/>
                    <a:pt x="4141" y="448"/>
                  </a:cubicBezTo>
                  <a:cubicBezTo>
                    <a:pt x="2847" y="448"/>
                    <a:pt x="1553" y="300"/>
                    <a:pt x="288" y="5"/>
                  </a:cubicBezTo>
                  <a:cubicBezTo>
                    <a:pt x="273" y="2"/>
                    <a:pt x="258" y="1"/>
                    <a:pt x="244"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3"/>
            <p:cNvSpPr/>
            <p:nvPr/>
          </p:nvSpPr>
          <p:spPr>
            <a:xfrm>
              <a:off x="2588189"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3"/>
            <p:cNvSpPr/>
            <p:nvPr/>
          </p:nvSpPr>
          <p:spPr>
            <a:xfrm>
              <a:off x="2600221"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3"/>
            <p:cNvSpPr/>
            <p:nvPr/>
          </p:nvSpPr>
          <p:spPr>
            <a:xfrm>
              <a:off x="2714113" y="3796346"/>
              <a:ext cx="30082" cy="54332"/>
            </a:xfrm>
            <a:custGeom>
              <a:rect b="b" l="l" r="r" t="t"/>
              <a:pathLst>
                <a:path extrusionOk="0" h="2068" w="1145">
                  <a:moveTo>
                    <a:pt x="569" y="1"/>
                  </a:moveTo>
                  <a:cubicBezTo>
                    <a:pt x="257" y="1"/>
                    <a:pt x="0" y="258"/>
                    <a:pt x="0" y="570"/>
                  </a:cubicBezTo>
                  <a:lnTo>
                    <a:pt x="0" y="1492"/>
                  </a:lnTo>
                  <a:cubicBezTo>
                    <a:pt x="0" y="1811"/>
                    <a:pt x="257" y="2068"/>
                    <a:pt x="569" y="2068"/>
                  </a:cubicBezTo>
                  <a:cubicBezTo>
                    <a:pt x="888" y="2068"/>
                    <a:pt x="1145" y="1811"/>
                    <a:pt x="1145" y="1492"/>
                  </a:cubicBezTo>
                  <a:lnTo>
                    <a:pt x="1145" y="570"/>
                  </a:lnTo>
                  <a:cubicBezTo>
                    <a:pt x="1145" y="258"/>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3"/>
            <p:cNvSpPr/>
            <p:nvPr/>
          </p:nvSpPr>
          <p:spPr>
            <a:xfrm>
              <a:off x="2726146" y="3796346"/>
              <a:ext cx="18049" cy="42220"/>
            </a:xfrm>
            <a:custGeom>
              <a:rect b="b" l="l" r="r" t="t"/>
              <a:pathLst>
                <a:path extrusionOk="0" h="1607" w="687">
                  <a:moveTo>
                    <a:pt x="111" y="1"/>
                  </a:moveTo>
                  <a:cubicBezTo>
                    <a:pt x="76" y="1"/>
                    <a:pt x="35" y="1"/>
                    <a:pt x="0" y="8"/>
                  </a:cubicBezTo>
                  <a:lnTo>
                    <a:pt x="0" y="1263"/>
                  </a:lnTo>
                  <a:cubicBezTo>
                    <a:pt x="0" y="1492"/>
                    <a:pt x="172" y="1607"/>
                    <a:pt x="343" y="1607"/>
                  </a:cubicBezTo>
                  <a:cubicBezTo>
                    <a:pt x="513" y="1607"/>
                    <a:pt x="683" y="1492"/>
                    <a:pt x="680" y="1263"/>
                  </a:cubicBezTo>
                  <a:lnTo>
                    <a:pt x="680" y="570"/>
                  </a:lnTo>
                  <a:cubicBezTo>
                    <a:pt x="687" y="258"/>
                    <a:pt x="430" y="1"/>
                    <a:pt x="111"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3"/>
            <p:cNvSpPr/>
            <p:nvPr/>
          </p:nvSpPr>
          <p:spPr>
            <a:xfrm>
              <a:off x="2577259" y="3895131"/>
              <a:ext cx="177681" cy="33156"/>
            </a:xfrm>
            <a:custGeom>
              <a:rect b="b" l="l" r="r" t="t"/>
              <a:pathLst>
                <a:path extrusionOk="0" h="1262" w="6763">
                  <a:moveTo>
                    <a:pt x="0" y="0"/>
                  </a:moveTo>
                  <a:lnTo>
                    <a:pt x="0" y="0"/>
                  </a:lnTo>
                  <a:cubicBezTo>
                    <a:pt x="90" y="236"/>
                    <a:pt x="194" y="465"/>
                    <a:pt x="319" y="680"/>
                  </a:cubicBezTo>
                  <a:cubicBezTo>
                    <a:pt x="458" y="916"/>
                    <a:pt x="701" y="1076"/>
                    <a:pt x="971" y="1110"/>
                  </a:cubicBezTo>
                  <a:cubicBezTo>
                    <a:pt x="1772" y="1211"/>
                    <a:pt x="2579" y="1261"/>
                    <a:pt x="3386" y="1261"/>
                  </a:cubicBezTo>
                  <a:cubicBezTo>
                    <a:pt x="4193" y="1261"/>
                    <a:pt x="5001" y="1211"/>
                    <a:pt x="5806" y="1110"/>
                  </a:cubicBezTo>
                  <a:cubicBezTo>
                    <a:pt x="6076" y="1076"/>
                    <a:pt x="6319" y="916"/>
                    <a:pt x="6451" y="680"/>
                  </a:cubicBezTo>
                  <a:cubicBezTo>
                    <a:pt x="6576" y="465"/>
                    <a:pt x="6680" y="236"/>
                    <a:pt x="6763" y="0"/>
                  </a:cubicBezTo>
                  <a:lnTo>
                    <a:pt x="6763" y="0"/>
                  </a:lnTo>
                  <a:cubicBezTo>
                    <a:pt x="5650" y="226"/>
                    <a:pt x="4517" y="339"/>
                    <a:pt x="3384" y="339"/>
                  </a:cubicBezTo>
                  <a:cubicBezTo>
                    <a:pt x="2251" y="339"/>
                    <a:pt x="1117" y="22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7" name="Google Shape;4747;p63"/>
          <p:cNvSpPr txBox="1"/>
          <p:nvPr>
            <p:ph idx="4" type="subTitle"/>
          </p:nvPr>
        </p:nvSpPr>
        <p:spPr>
          <a:xfrm>
            <a:off x="775150" y="2807589"/>
            <a:ext cx="3978000" cy="68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Created a threshold to resolve the cold-start problem for movies.</a:t>
            </a:r>
            <a:endParaRPr/>
          </a:p>
          <a:p>
            <a:pPr indent="-317500" lvl="0" marL="457200" rtl="0" algn="l">
              <a:spcBef>
                <a:spcPts val="0"/>
              </a:spcBef>
              <a:spcAft>
                <a:spcPts val="0"/>
              </a:spcAft>
              <a:buSzPts val="1400"/>
              <a:buChar char="●"/>
            </a:pPr>
            <a:r>
              <a:rPr lang="en"/>
              <a:t>Lesser rated movies will be given recommendations based on CBF.</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748" name="Google Shape;4748;p63"/>
          <p:cNvSpPr txBox="1"/>
          <p:nvPr>
            <p:ph idx="6" type="subTitle"/>
          </p:nvPr>
        </p:nvSpPr>
        <p:spPr>
          <a:xfrm>
            <a:off x="973831" y="2261925"/>
            <a:ext cx="31971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Hybrid </a:t>
            </a:r>
            <a:endParaRPr/>
          </a:p>
          <a:p>
            <a:pPr indent="0" lvl="0" marL="0" rtl="0" algn="ctr">
              <a:spcBef>
                <a:spcPts val="0"/>
              </a:spcBef>
              <a:spcAft>
                <a:spcPts val="0"/>
              </a:spcAft>
              <a:buNone/>
            </a:pPr>
            <a:r>
              <a:rPr lang="en"/>
              <a:t>Threshold</a:t>
            </a:r>
            <a:endParaRPr/>
          </a:p>
        </p:txBody>
      </p:sp>
      <p:grpSp>
        <p:nvGrpSpPr>
          <p:cNvPr id="4749" name="Google Shape;4749;p63"/>
          <p:cNvGrpSpPr/>
          <p:nvPr/>
        </p:nvGrpSpPr>
        <p:grpSpPr>
          <a:xfrm>
            <a:off x="2225695" y="1338780"/>
            <a:ext cx="693364" cy="514203"/>
            <a:chOff x="5632602" y="2025510"/>
            <a:chExt cx="370130" cy="287264"/>
          </a:xfrm>
        </p:grpSpPr>
        <p:sp>
          <p:nvSpPr>
            <p:cNvPr id="4750" name="Google Shape;4750;p63"/>
            <p:cNvSpPr/>
            <p:nvPr/>
          </p:nvSpPr>
          <p:spPr>
            <a:xfrm>
              <a:off x="5695046" y="2050493"/>
              <a:ext cx="296701" cy="191501"/>
            </a:xfrm>
            <a:custGeom>
              <a:rect b="b" l="l" r="r" t="t"/>
              <a:pathLst>
                <a:path extrusionOk="0" h="7305" w="11318">
                  <a:moveTo>
                    <a:pt x="0" y="0"/>
                  </a:moveTo>
                  <a:lnTo>
                    <a:pt x="0" y="4649"/>
                  </a:lnTo>
                  <a:lnTo>
                    <a:pt x="780" y="4649"/>
                  </a:lnTo>
                  <a:lnTo>
                    <a:pt x="780" y="5168"/>
                  </a:lnTo>
                  <a:lnTo>
                    <a:pt x="996" y="5240"/>
                  </a:lnTo>
                  <a:cubicBezTo>
                    <a:pt x="1126" y="5284"/>
                    <a:pt x="1242" y="5327"/>
                    <a:pt x="1357" y="5399"/>
                  </a:cubicBezTo>
                  <a:lnTo>
                    <a:pt x="1559" y="5500"/>
                  </a:lnTo>
                  <a:lnTo>
                    <a:pt x="1920" y="5139"/>
                  </a:lnTo>
                  <a:lnTo>
                    <a:pt x="2498" y="5717"/>
                  </a:lnTo>
                  <a:lnTo>
                    <a:pt x="2137" y="6078"/>
                  </a:lnTo>
                  <a:lnTo>
                    <a:pt x="2238" y="6280"/>
                  </a:lnTo>
                  <a:cubicBezTo>
                    <a:pt x="2310" y="6395"/>
                    <a:pt x="2353" y="6511"/>
                    <a:pt x="2397" y="6641"/>
                  </a:cubicBezTo>
                  <a:lnTo>
                    <a:pt x="2454" y="6857"/>
                  </a:lnTo>
                  <a:lnTo>
                    <a:pt x="2974" y="6857"/>
                  </a:lnTo>
                  <a:lnTo>
                    <a:pt x="2974" y="7305"/>
                  </a:lnTo>
                  <a:lnTo>
                    <a:pt x="11318" y="7305"/>
                  </a:lnTo>
                  <a:lnTo>
                    <a:pt x="113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751" name="Google Shape;4751;p63"/>
            <p:cNvSpPr/>
            <p:nvPr/>
          </p:nvSpPr>
          <p:spPr>
            <a:xfrm>
              <a:off x="5735522" y="2241967"/>
              <a:ext cx="50359" cy="23882"/>
            </a:xfrm>
            <a:custGeom>
              <a:rect b="b" l="l" r="r" t="t"/>
              <a:pathLst>
                <a:path extrusionOk="0" h="911" w="1921">
                  <a:moveTo>
                    <a:pt x="1098" y="1"/>
                  </a:moveTo>
                  <a:lnTo>
                    <a:pt x="1098" y="30"/>
                  </a:lnTo>
                  <a:lnTo>
                    <a:pt x="434" y="30"/>
                  </a:lnTo>
                  <a:lnTo>
                    <a:pt x="434" y="44"/>
                  </a:lnTo>
                  <a:cubicBezTo>
                    <a:pt x="405" y="376"/>
                    <a:pt x="261" y="679"/>
                    <a:pt x="1" y="910"/>
                  </a:cubicBezTo>
                  <a:lnTo>
                    <a:pt x="1228" y="910"/>
                  </a:lnTo>
                  <a:cubicBezTo>
                    <a:pt x="1271" y="780"/>
                    <a:pt x="1329" y="650"/>
                    <a:pt x="1358" y="520"/>
                  </a:cubicBezTo>
                  <a:lnTo>
                    <a:pt x="1921" y="520"/>
                  </a:lnTo>
                  <a:lnTo>
                    <a:pt x="1921" y="1"/>
                  </a:lnTo>
                  <a:close/>
                </a:path>
              </a:pathLst>
            </a:custGeom>
            <a:solidFill>
              <a:srgbClr val="B8C6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3"/>
            <p:cNvSpPr/>
            <p:nvPr/>
          </p:nvSpPr>
          <p:spPr>
            <a:xfrm>
              <a:off x="5746899" y="2179156"/>
              <a:ext cx="38982" cy="62470"/>
            </a:xfrm>
            <a:custGeom>
              <a:rect b="b" l="l" r="r" t="t"/>
              <a:pathLst>
                <a:path extrusionOk="0" h="2383" w="1487">
                  <a:moveTo>
                    <a:pt x="274" y="0"/>
                  </a:moveTo>
                  <a:lnTo>
                    <a:pt x="0" y="275"/>
                  </a:lnTo>
                  <a:lnTo>
                    <a:pt x="534" y="809"/>
                  </a:lnTo>
                  <a:lnTo>
                    <a:pt x="173" y="1170"/>
                  </a:lnTo>
                  <a:lnTo>
                    <a:pt x="274" y="1357"/>
                  </a:lnTo>
                  <a:cubicBezTo>
                    <a:pt x="332" y="1473"/>
                    <a:pt x="390" y="1603"/>
                    <a:pt x="419" y="1718"/>
                  </a:cubicBezTo>
                  <a:lnTo>
                    <a:pt x="491" y="1935"/>
                  </a:lnTo>
                  <a:lnTo>
                    <a:pt x="1010" y="1935"/>
                  </a:lnTo>
                  <a:lnTo>
                    <a:pt x="1010" y="2382"/>
                  </a:lnTo>
                  <a:lnTo>
                    <a:pt x="1487" y="2382"/>
                  </a:lnTo>
                  <a:lnTo>
                    <a:pt x="1487" y="1790"/>
                  </a:lnTo>
                  <a:lnTo>
                    <a:pt x="924" y="1790"/>
                  </a:lnTo>
                  <a:cubicBezTo>
                    <a:pt x="881" y="1574"/>
                    <a:pt x="794" y="1386"/>
                    <a:pt x="678" y="1199"/>
                  </a:cubicBezTo>
                  <a:lnTo>
                    <a:pt x="1083" y="809"/>
                  </a:lnTo>
                  <a:lnTo>
                    <a:pt x="274"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3"/>
            <p:cNvSpPr/>
            <p:nvPr/>
          </p:nvSpPr>
          <p:spPr>
            <a:xfrm>
              <a:off x="5698821" y="2168565"/>
              <a:ext cx="42783" cy="26136"/>
            </a:xfrm>
            <a:custGeom>
              <a:rect b="b" l="l" r="r" t="t"/>
              <a:pathLst>
                <a:path extrusionOk="0" h="997" w="1632">
                  <a:moveTo>
                    <a:pt x="1" y="0"/>
                  </a:moveTo>
                  <a:lnTo>
                    <a:pt x="1" y="159"/>
                  </a:lnTo>
                  <a:lnTo>
                    <a:pt x="636" y="159"/>
                  </a:lnTo>
                  <a:lnTo>
                    <a:pt x="636" y="679"/>
                  </a:lnTo>
                  <a:lnTo>
                    <a:pt x="852" y="736"/>
                  </a:lnTo>
                  <a:cubicBezTo>
                    <a:pt x="982" y="780"/>
                    <a:pt x="1098" y="823"/>
                    <a:pt x="1213" y="895"/>
                  </a:cubicBezTo>
                  <a:lnTo>
                    <a:pt x="1415" y="996"/>
                  </a:lnTo>
                  <a:lnTo>
                    <a:pt x="1632" y="765"/>
                  </a:lnTo>
                  <a:cubicBezTo>
                    <a:pt x="1473" y="679"/>
                    <a:pt x="1300" y="607"/>
                    <a:pt x="1127" y="563"/>
                  </a:cubicBezTo>
                  <a:lnTo>
                    <a:pt x="1127"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3"/>
            <p:cNvSpPr/>
            <p:nvPr/>
          </p:nvSpPr>
          <p:spPr>
            <a:xfrm>
              <a:off x="5695046" y="2050493"/>
              <a:ext cx="9857" cy="118099"/>
            </a:xfrm>
            <a:custGeom>
              <a:rect b="b" l="l" r="r" t="t"/>
              <a:pathLst>
                <a:path extrusionOk="0" h="4505" w="376">
                  <a:moveTo>
                    <a:pt x="0" y="0"/>
                  </a:moveTo>
                  <a:lnTo>
                    <a:pt x="0" y="4504"/>
                  </a:lnTo>
                  <a:lnTo>
                    <a:pt x="376" y="4504"/>
                  </a:lnTo>
                  <a:lnTo>
                    <a:pt x="376" y="0"/>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3"/>
            <p:cNvSpPr/>
            <p:nvPr/>
          </p:nvSpPr>
          <p:spPr>
            <a:xfrm>
              <a:off x="5695046" y="2049732"/>
              <a:ext cx="296701" cy="9857"/>
            </a:xfrm>
            <a:custGeom>
              <a:rect b="b" l="l" r="r" t="t"/>
              <a:pathLst>
                <a:path extrusionOk="0" h="376" w="11318">
                  <a:moveTo>
                    <a:pt x="0" y="1"/>
                  </a:moveTo>
                  <a:lnTo>
                    <a:pt x="0" y="376"/>
                  </a:lnTo>
                  <a:lnTo>
                    <a:pt x="11318" y="376"/>
                  </a:lnTo>
                  <a:lnTo>
                    <a:pt x="11318" y="1"/>
                  </a:lnTo>
                  <a:close/>
                </a:path>
              </a:pathLst>
            </a:custGeom>
            <a:solidFill>
              <a:srgbClr val="B3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3"/>
            <p:cNvSpPr/>
            <p:nvPr/>
          </p:nvSpPr>
          <p:spPr>
            <a:xfrm>
              <a:off x="5725324" y="2240473"/>
              <a:ext cx="277014" cy="26503"/>
            </a:xfrm>
            <a:custGeom>
              <a:rect b="b" l="l" r="r" t="t"/>
              <a:pathLst>
                <a:path extrusionOk="0" h="1011" w="10567">
                  <a:moveTo>
                    <a:pt x="1487" y="0"/>
                  </a:moveTo>
                  <a:cubicBezTo>
                    <a:pt x="1458" y="0"/>
                    <a:pt x="1444" y="14"/>
                    <a:pt x="1429" y="43"/>
                  </a:cubicBezTo>
                  <a:lnTo>
                    <a:pt x="477" y="43"/>
                  </a:lnTo>
                  <a:cubicBezTo>
                    <a:pt x="462" y="43"/>
                    <a:pt x="433" y="58"/>
                    <a:pt x="433" y="87"/>
                  </a:cubicBezTo>
                  <a:lnTo>
                    <a:pt x="433" y="159"/>
                  </a:lnTo>
                  <a:lnTo>
                    <a:pt x="433" y="188"/>
                  </a:lnTo>
                  <a:lnTo>
                    <a:pt x="433" y="202"/>
                  </a:lnTo>
                  <a:lnTo>
                    <a:pt x="433" y="217"/>
                  </a:lnTo>
                  <a:cubicBezTo>
                    <a:pt x="404" y="505"/>
                    <a:pt x="260" y="765"/>
                    <a:pt x="29" y="924"/>
                  </a:cubicBezTo>
                  <a:cubicBezTo>
                    <a:pt x="0" y="953"/>
                    <a:pt x="15" y="1010"/>
                    <a:pt x="58" y="1010"/>
                  </a:cubicBezTo>
                  <a:lnTo>
                    <a:pt x="10524" y="1010"/>
                  </a:lnTo>
                  <a:cubicBezTo>
                    <a:pt x="10553" y="1010"/>
                    <a:pt x="10567" y="996"/>
                    <a:pt x="10567" y="967"/>
                  </a:cubicBezTo>
                  <a:lnTo>
                    <a:pt x="10567" y="58"/>
                  </a:lnTo>
                  <a:cubicBezTo>
                    <a:pt x="10567" y="29"/>
                    <a:pt x="10553" y="14"/>
                    <a:pt x="10538" y="0"/>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3"/>
            <p:cNvSpPr/>
            <p:nvPr/>
          </p:nvSpPr>
          <p:spPr>
            <a:xfrm>
              <a:off x="5684062" y="2025510"/>
              <a:ext cx="318670" cy="26136"/>
            </a:xfrm>
            <a:custGeom>
              <a:rect b="b" l="l" r="r" t="t"/>
              <a:pathLst>
                <a:path extrusionOk="0" h="997" w="12156">
                  <a:moveTo>
                    <a:pt x="44" y="1"/>
                  </a:moveTo>
                  <a:cubicBezTo>
                    <a:pt x="15" y="1"/>
                    <a:pt x="1" y="15"/>
                    <a:pt x="1" y="44"/>
                  </a:cubicBezTo>
                  <a:lnTo>
                    <a:pt x="1" y="953"/>
                  </a:lnTo>
                  <a:cubicBezTo>
                    <a:pt x="1" y="982"/>
                    <a:pt x="15" y="997"/>
                    <a:pt x="44" y="997"/>
                  </a:cubicBezTo>
                  <a:lnTo>
                    <a:pt x="12112" y="997"/>
                  </a:lnTo>
                  <a:cubicBezTo>
                    <a:pt x="12127" y="997"/>
                    <a:pt x="12155" y="982"/>
                    <a:pt x="12155" y="953"/>
                  </a:cubicBezTo>
                  <a:lnTo>
                    <a:pt x="12155" y="44"/>
                  </a:lnTo>
                  <a:cubicBezTo>
                    <a:pt x="12155" y="15"/>
                    <a:pt x="12127" y="1"/>
                    <a:pt x="12112" y="1"/>
                  </a:cubicBezTo>
                  <a:close/>
                </a:path>
              </a:pathLst>
            </a:custGeom>
            <a:solidFill>
              <a:srgbClr val="6277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3"/>
            <p:cNvSpPr/>
            <p:nvPr/>
          </p:nvSpPr>
          <p:spPr>
            <a:xfrm>
              <a:off x="5804022" y="2150005"/>
              <a:ext cx="25009" cy="58328"/>
            </a:xfrm>
            <a:custGeom>
              <a:rect b="b" l="l" r="r" t="t"/>
              <a:pathLst>
                <a:path extrusionOk="0" h="2225" w="954">
                  <a:moveTo>
                    <a:pt x="1" y="1"/>
                  </a:moveTo>
                  <a:lnTo>
                    <a:pt x="1" y="2224"/>
                  </a:lnTo>
                  <a:lnTo>
                    <a:pt x="953" y="2224"/>
                  </a:lnTo>
                  <a:lnTo>
                    <a:pt x="953" y="1"/>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3"/>
            <p:cNvSpPr/>
            <p:nvPr/>
          </p:nvSpPr>
          <p:spPr>
            <a:xfrm>
              <a:off x="5846779" y="2125048"/>
              <a:ext cx="25009" cy="83285"/>
            </a:xfrm>
            <a:custGeom>
              <a:rect b="b" l="l" r="r" t="t"/>
              <a:pathLst>
                <a:path extrusionOk="0" h="3177" w="954">
                  <a:moveTo>
                    <a:pt x="1" y="0"/>
                  </a:moveTo>
                  <a:lnTo>
                    <a:pt x="1" y="3176"/>
                  </a:lnTo>
                  <a:lnTo>
                    <a:pt x="954" y="3176"/>
                  </a:lnTo>
                  <a:lnTo>
                    <a:pt x="954" y="0"/>
                  </a:lnTo>
                  <a:close/>
                </a:path>
              </a:pathLst>
            </a:custGeom>
            <a:solidFill>
              <a:srgbClr val="D5DE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3"/>
            <p:cNvSpPr/>
            <p:nvPr/>
          </p:nvSpPr>
          <p:spPr>
            <a:xfrm>
              <a:off x="5888408" y="2140174"/>
              <a:ext cx="25009" cy="68159"/>
            </a:xfrm>
            <a:custGeom>
              <a:rect b="b" l="l" r="r" t="t"/>
              <a:pathLst>
                <a:path extrusionOk="0" h="2600" w="954">
                  <a:moveTo>
                    <a:pt x="1" y="1"/>
                  </a:moveTo>
                  <a:lnTo>
                    <a:pt x="1" y="2599"/>
                  </a:lnTo>
                  <a:lnTo>
                    <a:pt x="954" y="2599"/>
                  </a:lnTo>
                  <a:lnTo>
                    <a:pt x="954" y="1"/>
                  </a:lnTo>
                  <a:close/>
                </a:path>
              </a:pathLst>
            </a:custGeom>
            <a:solidFill>
              <a:srgbClr val="91A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3"/>
            <p:cNvSpPr/>
            <p:nvPr/>
          </p:nvSpPr>
          <p:spPr>
            <a:xfrm>
              <a:off x="5932318" y="2090995"/>
              <a:ext cx="25009" cy="117338"/>
            </a:xfrm>
            <a:custGeom>
              <a:rect b="b" l="l" r="r" t="t"/>
              <a:pathLst>
                <a:path extrusionOk="0" h="4476" w="954">
                  <a:moveTo>
                    <a:pt x="0" y="0"/>
                  </a:moveTo>
                  <a:lnTo>
                    <a:pt x="0" y="4475"/>
                  </a:lnTo>
                  <a:lnTo>
                    <a:pt x="953" y="4475"/>
                  </a:lnTo>
                  <a:lnTo>
                    <a:pt x="953" y="0"/>
                  </a:lnTo>
                  <a:close/>
                </a:path>
              </a:pathLst>
            </a:custGeom>
            <a:solidFill>
              <a:srgbClr val="95A6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3"/>
            <p:cNvSpPr/>
            <p:nvPr/>
          </p:nvSpPr>
          <p:spPr>
            <a:xfrm>
              <a:off x="5719636" y="2082658"/>
              <a:ext cx="47711" cy="11744"/>
            </a:xfrm>
            <a:custGeom>
              <a:rect b="b" l="l" r="r" t="t"/>
              <a:pathLst>
                <a:path extrusionOk="0" h="448" w="1820">
                  <a:moveTo>
                    <a:pt x="304" y="0"/>
                  </a:moveTo>
                  <a:cubicBezTo>
                    <a:pt x="1" y="0"/>
                    <a:pt x="1" y="448"/>
                    <a:pt x="304" y="448"/>
                  </a:cubicBezTo>
                  <a:lnTo>
                    <a:pt x="1516" y="448"/>
                  </a:lnTo>
                  <a:cubicBezTo>
                    <a:pt x="1820" y="448"/>
                    <a:pt x="1820" y="0"/>
                    <a:pt x="15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3"/>
            <p:cNvSpPr/>
            <p:nvPr/>
          </p:nvSpPr>
          <p:spPr>
            <a:xfrm>
              <a:off x="5719636" y="2102346"/>
              <a:ext cx="65118" cy="12138"/>
            </a:xfrm>
            <a:custGeom>
              <a:rect b="b" l="l" r="r" t="t"/>
              <a:pathLst>
                <a:path extrusionOk="0" h="463" w="2484">
                  <a:moveTo>
                    <a:pt x="304" y="0"/>
                  </a:moveTo>
                  <a:cubicBezTo>
                    <a:pt x="1" y="0"/>
                    <a:pt x="1" y="462"/>
                    <a:pt x="304" y="462"/>
                  </a:cubicBezTo>
                  <a:lnTo>
                    <a:pt x="2180" y="462"/>
                  </a:lnTo>
                  <a:cubicBezTo>
                    <a:pt x="2484" y="462"/>
                    <a:pt x="2484" y="0"/>
                    <a:pt x="21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3"/>
            <p:cNvSpPr/>
            <p:nvPr/>
          </p:nvSpPr>
          <p:spPr>
            <a:xfrm>
              <a:off x="5719636" y="2122374"/>
              <a:ext cx="65118" cy="11771"/>
            </a:xfrm>
            <a:custGeom>
              <a:rect b="b" l="l" r="r" t="t"/>
              <a:pathLst>
                <a:path extrusionOk="0" h="449" w="2484">
                  <a:moveTo>
                    <a:pt x="2194" y="1"/>
                  </a:moveTo>
                  <a:cubicBezTo>
                    <a:pt x="2190" y="1"/>
                    <a:pt x="2185" y="1"/>
                    <a:pt x="2180" y="1"/>
                  </a:cubicBezTo>
                  <a:lnTo>
                    <a:pt x="304" y="1"/>
                  </a:lnTo>
                  <a:cubicBezTo>
                    <a:pt x="1" y="1"/>
                    <a:pt x="1" y="449"/>
                    <a:pt x="304" y="449"/>
                  </a:cubicBezTo>
                  <a:lnTo>
                    <a:pt x="2180" y="449"/>
                  </a:lnTo>
                  <a:cubicBezTo>
                    <a:pt x="2479" y="449"/>
                    <a:pt x="2483" y="1"/>
                    <a:pt x="21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3"/>
            <p:cNvSpPr/>
            <p:nvPr/>
          </p:nvSpPr>
          <p:spPr>
            <a:xfrm>
              <a:off x="5719636" y="2142062"/>
              <a:ext cx="65118" cy="12138"/>
            </a:xfrm>
            <a:custGeom>
              <a:rect b="b" l="l" r="r" t="t"/>
              <a:pathLst>
                <a:path extrusionOk="0" h="463" w="2484">
                  <a:moveTo>
                    <a:pt x="304" y="1"/>
                  </a:moveTo>
                  <a:cubicBezTo>
                    <a:pt x="1" y="1"/>
                    <a:pt x="1" y="463"/>
                    <a:pt x="304" y="463"/>
                  </a:cubicBezTo>
                  <a:lnTo>
                    <a:pt x="2180" y="463"/>
                  </a:lnTo>
                  <a:cubicBezTo>
                    <a:pt x="2484" y="448"/>
                    <a:pt x="2484" y="1"/>
                    <a:pt x="2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3"/>
            <p:cNvSpPr/>
            <p:nvPr/>
          </p:nvSpPr>
          <p:spPr>
            <a:xfrm>
              <a:off x="5632602" y="2168172"/>
              <a:ext cx="144576" cy="144602"/>
            </a:xfrm>
            <a:custGeom>
              <a:rect b="b" l="l" r="r" t="t"/>
              <a:pathLst>
                <a:path extrusionOk="0" h="5516" w="5515">
                  <a:moveTo>
                    <a:pt x="3133" y="1748"/>
                  </a:moveTo>
                  <a:lnTo>
                    <a:pt x="3162" y="1762"/>
                  </a:lnTo>
                  <a:lnTo>
                    <a:pt x="3191" y="1776"/>
                  </a:lnTo>
                  <a:lnTo>
                    <a:pt x="3220" y="1776"/>
                  </a:lnTo>
                  <a:lnTo>
                    <a:pt x="3248" y="1791"/>
                  </a:lnTo>
                  <a:lnTo>
                    <a:pt x="3263" y="1805"/>
                  </a:lnTo>
                  <a:lnTo>
                    <a:pt x="3292" y="1820"/>
                  </a:lnTo>
                  <a:lnTo>
                    <a:pt x="3321" y="1834"/>
                  </a:lnTo>
                  <a:lnTo>
                    <a:pt x="3335" y="1849"/>
                  </a:lnTo>
                  <a:lnTo>
                    <a:pt x="3364" y="1863"/>
                  </a:lnTo>
                  <a:lnTo>
                    <a:pt x="3378" y="1863"/>
                  </a:lnTo>
                  <a:lnTo>
                    <a:pt x="3407" y="1877"/>
                  </a:lnTo>
                  <a:lnTo>
                    <a:pt x="3422" y="1892"/>
                  </a:lnTo>
                  <a:lnTo>
                    <a:pt x="3451" y="1906"/>
                  </a:lnTo>
                  <a:lnTo>
                    <a:pt x="3465" y="1921"/>
                  </a:lnTo>
                  <a:lnTo>
                    <a:pt x="3479" y="1935"/>
                  </a:lnTo>
                  <a:lnTo>
                    <a:pt x="3494" y="1950"/>
                  </a:lnTo>
                  <a:lnTo>
                    <a:pt x="3523" y="1979"/>
                  </a:lnTo>
                  <a:lnTo>
                    <a:pt x="3552" y="1993"/>
                  </a:lnTo>
                  <a:lnTo>
                    <a:pt x="3580" y="2022"/>
                  </a:lnTo>
                  <a:lnTo>
                    <a:pt x="3580" y="2036"/>
                  </a:lnTo>
                  <a:lnTo>
                    <a:pt x="3609" y="2051"/>
                  </a:lnTo>
                  <a:lnTo>
                    <a:pt x="3609" y="2065"/>
                  </a:lnTo>
                  <a:lnTo>
                    <a:pt x="3638" y="2080"/>
                  </a:lnTo>
                  <a:lnTo>
                    <a:pt x="3638" y="2094"/>
                  </a:lnTo>
                  <a:lnTo>
                    <a:pt x="3653" y="2123"/>
                  </a:lnTo>
                  <a:lnTo>
                    <a:pt x="3667" y="2137"/>
                  </a:lnTo>
                  <a:lnTo>
                    <a:pt x="3696" y="2152"/>
                  </a:lnTo>
                  <a:lnTo>
                    <a:pt x="3710" y="2181"/>
                  </a:lnTo>
                  <a:lnTo>
                    <a:pt x="3725" y="2195"/>
                  </a:lnTo>
                  <a:lnTo>
                    <a:pt x="3739" y="2224"/>
                  </a:lnTo>
                  <a:lnTo>
                    <a:pt x="3754" y="2253"/>
                  </a:lnTo>
                  <a:lnTo>
                    <a:pt x="3768" y="2267"/>
                  </a:lnTo>
                  <a:lnTo>
                    <a:pt x="3768" y="2296"/>
                  </a:lnTo>
                  <a:lnTo>
                    <a:pt x="3783" y="2325"/>
                  </a:lnTo>
                  <a:lnTo>
                    <a:pt x="3797" y="2339"/>
                  </a:lnTo>
                  <a:lnTo>
                    <a:pt x="3811" y="2368"/>
                  </a:lnTo>
                  <a:lnTo>
                    <a:pt x="3811" y="2397"/>
                  </a:lnTo>
                  <a:lnTo>
                    <a:pt x="3826" y="2412"/>
                  </a:lnTo>
                  <a:lnTo>
                    <a:pt x="3826" y="2440"/>
                  </a:lnTo>
                  <a:lnTo>
                    <a:pt x="3826" y="2469"/>
                  </a:lnTo>
                  <a:lnTo>
                    <a:pt x="3826" y="2498"/>
                  </a:lnTo>
                  <a:lnTo>
                    <a:pt x="3826" y="2513"/>
                  </a:lnTo>
                  <a:lnTo>
                    <a:pt x="3826" y="2541"/>
                  </a:lnTo>
                  <a:lnTo>
                    <a:pt x="3826" y="2556"/>
                  </a:lnTo>
                  <a:lnTo>
                    <a:pt x="3826" y="2570"/>
                  </a:lnTo>
                  <a:lnTo>
                    <a:pt x="3826" y="2599"/>
                  </a:lnTo>
                  <a:lnTo>
                    <a:pt x="3826" y="2628"/>
                  </a:lnTo>
                  <a:lnTo>
                    <a:pt x="3826" y="2671"/>
                  </a:lnTo>
                  <a:lnTo>
                    <a:pt x="3826" y="2700"/>
                  </a:lnTo>
                  <a:cubicBezTo>
                    <a:pt x="3898" y="2715"/>
                    <a:pt x="3898" y="2744"/>
                    <a:pt x="3898" y="2758"/>
                  </a:cubicBezTo>
                  <a:lnTo>
                    <a:pt x="3898" y="2830"/>
                  </a:lnTo>
                  <a:lnTo>
                    <a:pt x="3898" y="2859"/>
                  </a:lnTo>
                  <a:lnTo>
                    <a:pt x="3898" y="2902"/>
                  </a:lnTo>
                  <a:lnTo>
                    <a:pt x="3898" y="2917"/>
                  </a:lnTo>
                  <a:lnTo>
                    <a:pt x="3898" y="2975"/>
                  </a:lnTo>
                  <a:lnTo>
                    <a:pt x="3898" y="2989"/>
                  </a:lnTo>
                  <a:cubicBezTo>
                    <a:pt x="3898" y="3018"/>
                    <a:pt x="3898" y="3032"/>
                    <a:pt x="3884" y="3061"/>
                  </a:cubicBezTo>
                  <a:lnTo>
                    <a:pt x="3869" y="3119"/>
                  </a:lnTo>
                  <a:lnTo>
                    <a:pt x="3869" y="3133"/>
                  </a:lnTo>
                  <a:lnTo>
                    <a:pt x="3855" y="3191"/>
                  </a:lnTo>
                  <a:lnTo>
                    <a:pt x="3855" y="3206"/>
                  </a:lnTo>
                  <a:cubicBezTo>
                    <a:pt x="3826" y="3234"/>
                    <a:pt x="3811" y="3278"/>
                    <a:pt x="3797" y="3321"/>
                  </a:cubicBezTo>
                  <a:lnTo>
                    <a:pt x="3754" y="3379"/>
                  </a:lnTo>
                  <a:cubicBezTo>
                    <a:pt x="3725" y="3436"/>
                    <a:pt x="3682" y="3494"/>
                    <a:pt x="3638" y="3538"/>
                  </a:cubicBezTo>
                  <a:cubicBezTo>
                    <a:pt x="3580" y="3595"/>
                    <a:pt x="3537" y="3639"/>
                    <a:pt x="3479" y="3682"/>
                  </a:cubicBezTo>
                  <a:lnTo>
                    <a:pt x="3451" y="3696"/>
                  </a:lnTo>
                  <a:lnTo>
                    <a:pt x="3422" y="3725"/>
                  </a:lnTo>
                  <a:lnTo>
                    <a:pt x="3407" y="3725"/>
                  </a:lnTo>
                  <a:lnTo>
                    <a:pt x="3378" y="3740"/>
                  </a:lnTo>
                  <a:lnTo>
                    <a:pt x="3364" y="3740"/>
                  </a:lnTo>
                  <a:lnTo>
                    <a:pt x="3350" y="3754"/>
                  </a:lnTo>
                  <a:lnTo>
                    <a:pt x="3292" y="3783"/>
                  </a:lnTo>
                  <a:lnTo>
                    <a:pt x="3263" y="3797"/>
                  </a:lnTo>
                  <a:lnTo>
                    <a:pt x="3234" y="3797"/>
                  </a:lnTo>
                  <a:lnTo>
                    <a:pt x="3191" y="3826"/>
                  </a:lnTo>
                  <a:lnTo>
                    <a:pt x="3075" y="3826"/>
                  </a:lnTo>
                  <a:lnTo>
                    <a:pt x="3003" y="3841"/>
                  </a:lnTo>
                  <a:lnTo>
                    <a:pt x="2657" y="3841"/>
                  </a:lnTo>
                  <a:lnTo>
                    <a:pt x="2599" y="3826"/>
                  </a:lnTo>
                  <a:lnTo>
                    <a:pt x="2527" y="3826"/>
                  </a:lnTo>
                  <a:lnTo>
                    <a:pt x="2498" y="3812"/>
                  </a:lnTo>
                  <a:lnTo>
                    <a:pt x="2455" y="3797"/>
                  </a:lnTo>
                  <a:lnTo>
                    <a:pt x="2411" y="3783"/>
                  </a:lnTo>
                  <a:lnTo>
                    <a:pt x="2382" y="3768"/>
                  </a:lnTo>
                  <a:lnTo>
                    <a:pt x="2325" y="3740"/>
                  </a:lnTo>
                  <a:lnTo>
                    <a:pt x="2310" y="3740"/>
                  </a:lnTo>
                  <a:lnTo>
                    <a:pt x="2267" y="3711"/>
                  </a:lnTo>
                  <a:cubicBezTo>
                    <a:pt x="1978" y="3538"/>
                    <a:pt x="1790" y="3234"/>
                    <a:pt x="1747" y="2902"/>
                  </a:cubicBezTo>
                  <a:lnTo>
                    <a:pt x="1747" y="2888"/>
                  </a:lnTo>
                  <a:lnTo>
                    <a:pt x="1747" y="2845"/>
                  </a:lnTo>
                  <a:lnTo>
                    <a:pt x="1747" y="2772"/>
                  </a:lnTo>
                  <a:lnTo>
                    <a:pt x="1747" y="2686"/>
                  </a:lnTo>
                  <a:lnTo>
                    <a:pt x="1747" y="2657"/>
                  </a:lnTo>
                  <a:lnTo>
                    <a:pt x="1747" y="2614"/>
                  </a:lnTo>
                  <a:lnTo>
                    <a:pt x="1747" y="2585"/>
                  </a:lnTo>
                  <a:lnTo>
                    <a:pt x="1747" y="2556"/>
                  </a:lnTo>
                  <a:lnTo>
                    <a:pt x="1747" y="2541"/>
                  </a:lnTo>
                  <a:lnTo>
                    <a:pt x="1747" y="2513"/>
                  </a:lnTo>
                  <a:lnTo>
                    <a:pt x="1747" y="2484"/>
                  </a:lnTo>
                  <a:lnTo>
                    <a:pt x="1747" y="2469"/>
                  </a:lnTo>
                  <a:lnTo>
                    <a:pt x="1747" y="2440"/>
                  </a:lnTo>
                  <a:lnTo>
                    <a:pt x="1747" y="2412"/>
                  </a:lnTo>
                  <a:lnTo>
                    <a:pt x="1762" y="2397"/>
                  </a:lnTo>
                  <a:lnTo>
                    <a:pt x="1776" y="2368"/>
                  </a:lnTo>
                  <a:lnTo>
                    <a:pt x="1776" y="2339"/>
                  </a:lnTo>
                  <a:lnTo>
                    <a:pt x="1790" y="2325"/>
                  </a:lnTo>
                  <a:lnTo>
                    <a:pt x="1805" y="2296"/>
                  </a:lnTo>
                  <a:lnTo>
                    <a:pt x="1819" y="2267"/>
                  </a:lnTo>
                  <a:lnTo>
                    <a:pt x="1834" y="2253"/>
                  </a:lnTo>
                  <a:lnTo>
                    <a:pt x="1848" y="2224"/>
                  </a:lnTo>
                  <a:lnTo>
                    <a:pt x="1863" y="2195"/>
                  </a:lnTo>
                  <a:lnTo>
                    <a:pt x="1877" y="2181"/>
                  </a:lnTo>
                  <a:lnTo>
                    <a:pt x="1892" y="2152"/>
                  </a:lnTo>
                  <a:lnTo>
                    <a:pt x="1906" y="2137"/>
                  </a:lnTo>
                  <a:lnTo>
                    <a:pt x="1920" y="2108"/>
                  </a:lnTo>
                  <a:lnTo>
                    <a:pt x="1935" y="2094"/>
                  </a:lnTo>
                  <a:lnTo>
                    <a:pt x="1949" y="2080"/>
                  </a:lnTo>
                  <a:lnTo>
                    <a:pt x="1964" y="2051"/>
                  </a:lnTo>
                  <a:lnTo>
                    <a:pt x="1978" y="2036"/>
                  </a:lnTo>
                  <a:lnTo>
                    <a:pt x="1993" y="2022"/>
                  </a:lnTo>
                  <a:lnTo>
                    <a:pt x="2007" y="2007"/>
                  </a:lnTo>
                  <a:lnTo>
                    <a:pt x="2050" y="1979"/>
                  </a:lnTo>
                  <a:lnTo>
                    <a:pt x="2079" y="1935"/>
                  </a:lnTo>
                  <a:lnTo>
                    <a:pt x="2094" y="1935"/>
                  </a:lnTo>
                  <a:lnTo>
                    <a:pt x="2123" y="1906"/>
                  </a:lnTo>
                  <a:lnTo>
                    <a:pt x="2137" y="1892"/>
                  </a:lnTo>
                  <a:lnTo>
                    <a:pt x="2166" y="1877"/>
                  </a:lnTo>
                  <a:lnTo>
                    <a:pt x="2180" y="1863"/>
                  </a:lnTo>
                  <a:lnTo>
                    <a:pt x="2209" y="1849"/>
                  </a:lnTo>
                  <a:lnTo>
                    <a:pt x="2224" y="1849"/>
                  </a:lnTo>
                  <a:lnTo>
                    <a:pt x="2252" y="1834"/>
                  </a:lnTo>
                  <a:lnTo>
                    <a:pt x="2267" y="1820"/>
                  </a:lnTo>
                  <a:lnTo>
                    <a:pt x="2296" y="1805"/>
                  </a:lnTo>
                  <a:lnTo>
                    <a:pt x="2310" y="1791"/>
                  </a:lnTo>
                  <a:lnTo>
                    <a:pt x="2339" y="1776"/>
                  </a:lnTo>
                  <a:lnTo>
                    <a:pt x="2368" y="1776"/>
                  </a:lnTo>
                  <a:lnTo>
                    <a:pt x="2397" y="1762"/>
                  </a:lnTo>
                  <a:lnTo>
                    <a:pt x="2411" y="1762"/>
                  </a:lnTo>
                  <a:lnTo>
                    <a:pt x="2440" y="1748"/>
                  </a:lnTo>
                  <a:close/>
                  <a:moveTo>
                    <a:pt x="2209" y="1"/>
                  </a:moveTo>
                  <a:cubicBezTo>
                    <a:pt x="2166" y="1"/>
                    <a:pt x="2137" y="44"/>
                    <a:pt x="2137" y="87"/>
                  </a:cubicBezTo>
                  <a:lnTo>
                    <a:pt x="2137" y="578"/>
                  </a:lnTo>
                  <a:cubicBezTo>
                    <a:pt x="1964" y="622"/>
                    <a:pt x="1805" y="679"/>
                    <a:pt x="1646" y="766"/>
                  </a:cubicBezTo>
                  <a:lnTo>
                    <a:pt x="1300" y="434"/>
                  </a:lnTo>
                  <a:cubicBezTo>
                    <a:pt x="1285" y="419"/>
                    <a:pt x="1267" y="412"/>
                    <a:pt x="1247" y="412"/>
                  </a:cubicBezTo>
                  <a:cubicBezTo>
                    <a:pt x="1228" y="412"/>
                    <a:pt x="1206" y="419"/>
                    <a:pt x="1184" y="434"/>
                  </a:cubicBezTo>
                  <a:lnTo>
                    <a:pt x="419" y="1199"/>
                  </a:lnTo>
                  <a:cubicBezTo>
                    <a:pt x="390" y="1228"/>
                    <a:pt x="390" y="1286"/>
                    <a:pt x="419" y="1314"/>
                  </a:cubicBezTo>
                  <a:lnTo>
                    <a:pt x="766" y="1661"/>
                  </a:lnTo>
                  <a:cubicBezTo>
                    <a:pt x="679" y="1805"/>
                    <a:pt x="607" y="1964"/>
                    <a:pt x="563" y="2137"/>
                  </a:cubicBezTo>
                  <a:lnTo>
                    <a:pt x="73" y="2137"/>
                  </a:lnTo>
                  <a:cubicBezTo>
                    <a:pt x="29" y="2137"/>
                    <a:pt x="0" y="2181"/>
                    <a:pt x="0" y="2224"/>
                  </a:cubicBezTo>
                  <a:lnTo>
                    <a:pt x="0" y="3307"/>
                  </a:lnTo>
                  <a:cubicBezTo>
                    <a:pt x="0" y="3350"/>
                    <a:pt x="29" y="3393"/>
                    <a:pt x="73" y="3393"/>
                  </a:cubicBezTo>
                  <a:lnTo>
                    <a:pt x="563" y="3393"/>
                  </a:lnTo>
                  <a:cubicBezTo>
                    <a:pt x="607" y="3552"/>
                    <a:pt x="679" y="3725"/>
                    <a:pt x="766" y="3870"/>
                  </a:cubicBezTo>
                  <a:lnTo>
                    <a:pt x="419" y="4216"/>
                  </a:lnTo>
                  <a:cubicBezTo>
                    <a:pt x="390" y="4245"/>
                    <a:pt x="390" y="4303"/>
                    <a:pt x="419" y="4331"/>
                  </a:cubicBezTo>
                  <a:lnTo>
                    <a:pt x="1184" y="5097"/>
                  </a:lnTo>
                  <a:cubicBezTo>
                    <a:pt x="1206" y="5111"/>
                    <a:pt x="1228" y="5118"/>
                    <a:pt x="1247" y="5118"/>
                  </a:cubicBezTo>
                  <a:cubicBezTo>
                    <a:pt x="1267" y="5118"/>
                    <a:pt x="1285" y="5111"/>
                    <a:pt x="1300" y="5097"/>
                  </a:cubicBezTo>
                  <a:lnTo>
                    <a:pt x="1646" y="4750"/>
                  </a:lnTo>
                  <a:cubicBezTo>
                    <a:pt x="1805" y="4837"/>
                    <a:pt x="1964" y="4909"/>
                    <a:pt x="2123" y="4952"/>
                  </a:cubicBezTo>
                  <a:lnTo>
                    <a:pt x="2123" y="5443"/>
                  </a:lnTo>
                  <a:cubicBezTo>
                    <a:pt x="2123" y="5486"/>
                    <a:pt x="2166" y="5515"/>
                    <a:pt x="2209" y="5515"/>
                  </a:cubicBezTo>
                  <a:lnTo>
                    <a:pt x="3292" y="5515"/>
                  </a:lnTo>
                  <a:cubicBezTo>
                    <a:pt x="3335" y="5515"/>
                    <a:pt x="3378" y="5486"/>
                    <a:pt x="3378" y="5443"/>
                  </a:cubicBezTo>
                  <a:lnTo>
                    <a:pt x="3378" y="4952"/>
                  </a:lnTo>
                  <a:cubicBezTo>
                    <a:pt x="3552" y="4909"/>
                    <a:pt x="3710" y="4837"/>
                    <a:pt x="3855" y="4750"/>
                  </a:cubicBezTo>
                  <a:lnTo>
                    <a:pt x="4201" y="5097"/>
                  </a:lnTo>
                  <a:cubicBezTo>
                    <a:pt x="4216" y="5111"/>
                    <a:pt x="4237" y="5118"/>
                    <a:pt x="4259" y="5118"/>
                  </a:cubicBezTo>
                  <a:cubicBezTo>
                    <a:pt x="4281" y="5118"/>
                    <a:pt x="4302" y="5111"/>
                    <a:pt x="4317" y="5097"/>
                  </a:cubicBezTo>
                  <a:lnTo>
                    <a:pt x="5082" y="4331"/>
                  </a:lnTo>
                  <a:cubicBezTo>
                    <a:pt x="5125" y="4303"/>
                    <a:pt x="5125" y="4245"/>
                    <a:pt x="5082" y="4216"/>
                  </a:cubicBezTo>
                  <a:lnTo>
                    <a:pt x="4750" y="3870"/>
                  </a:lnTo>
                  <a:cubicBezTo>
                    <a:pt x="4836" y="3725"/>
                    <a:pt x="4894" y="3552"/>
                    <a:pt x="4952" y="3393"/>
                  </a:cubicBezTo>
                  <a:lnTo>
                    <a:pt x="5428" y="3393"/>
                  </a:lnTo>
                  <a:cubicBezTo>
                    <a:pt x="5472" y="3393"/>
                    <a:pt x="5515" y="3350"/>
                    <a:pt x="5515" y="3307"/>
                  </a:cubicBezTo>
                  <a:lnTo>
                    <a:pt x="5515" y="2224"/>
                  </a:lnTo>
                  <a:cubicBezTo>
                    <a:pt x="5515" y="2181"/>
                    <a:pt x="5472" y="2137"/>
                    <a:pt x="5428" y="2137"/>
                  </a:cubicBezTo>
                  <a:lnTo>
                    <a:pt x="4952" y="2137"/>
                  </a:lnTo>
                  <a:cubicBezTo>
                    <a:pt x="4894" y="1964"/>
                    <a:pt x="4836" y="1805"/>
                    <a:pt x="4750" y="1661"/>
                  </a:cubicBezTo>
                  <a:lnTo>
                    <a:pt x="5096" y="1314"/>
                  </a:lnTo>
                  <a:cubicBezTo>
                    <a:pt x="5125" y="1286"/>
                    <a:pt x="5125" y="1228"/>
                    <a:pt x="5096" y="1199"/>
                  </a:cubicBezTo>
                  <a:lnTo>
                    <a:pt x="4317" y="434"/>
                  </a:lnTo>
                  <a:cubicBezTo>
                    <a:pt x="4302" y="412"/>
                    <a:pt x="4281" y="401"/>
                    <a:pt x="4259" y="401"/>
                  </a:cubicBezTo>
                  <a:cubicBezTo>
                    <a:pt x="4237" y="401"/>
                    <a:pt x="4216" y="412"/>
                    <a:pt x="4201" y="434"/>
                  </a:cubicBezTo>
                  <a:lnTo>
                    <a:pt x="3869" y="766"/>
                  </a:lnTo>
                  <a:cubicBezTo>
                    <a:pt x="3710" y="679"/>
                    <a:pt x="3552" y="622"/>
                    <a:pt x="3378" y="564"/>
                  </a:cubicBezTo>
                  <a:lnTo>
                    <a:pt x="3378" y="87"/>
                  </a:lnTo>
                  <a:cubicBezTo>
                    <a:pt x="3378" y="44"/>
                    <a:pt x="3350" y="1"/>
                    <a:pt x="32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7" name="Google Shape;4767;p63"/>
            <p:cNvSpPr/>
            <p:nvPr/>
          </p:nvSpPr>
          <p:spPr>
            <a:xfrm>
              <a:off x="5669696" y="2213602"/>
              <a:ext cx="29151" cy="54894"/>
            </a:xfrm>
            <a:custGeom>
              <a:rect b="b" l="l" r="r" t="t"/>
              <a:pathLst>
                <a:path extrusionOk="0" h="2094" w="1112">
                  <a:moveTo>
                    <a:pt x="708" y="0"/>
                  </a:moveTo>
                  <a:lnTo>
                    <a:pt x="679" y="15"/>
                  </a:lnTo>
                  <a:lnTo>
                    <a:pt x="664" y="15"/>
                  </a:lnTo>
                  <a:lnTo>
                    <a:pt x="635" y="29"/>
                  </a:lnTo>
                  <a:lnTo>
                    <a:pt x="606" y="29"/>
                  </a:lnTo>
                  <a:lnTo>
                    <a:pt x="578" y="43"/>
                  </a:lnTo>
                  <a:lnTo>
                    <a:pt x="563" y="58"/>
                  </a:lnTo>
                  <a:lnTo>
                    <a:pt x="534" y="72"/>
                  </a:lnTo>
                  <a:lnTo>
                    <a:pt x="520" y="87"/>
                  </a:lnTo>
                  <a:lnTo>
                    <a:pt x="491" y="101"/>
                  </a:lnTo>
                  <a:lnTo>
                    <a:pt x="477" y="101"/>
                  </a:lnTo>
                  <a:lnTo>
                    <a:pt x="448" y="130"/>
                  </a:lnTo>
                  <a:lnTo>
                    <a:pt x="433" y="130"/>
                  </a:lnTo>
                  <a:lnTo>
                    <a:pt x="404" y="159"/>
                  </a:lnTo>
                  <a:lnTo>
                    <a:pt x="390" y="159"/>
                  </a:lnTo>
                  <a:lnTo>
                    <a:pt x="361" y="188"/>
                  </a:lnTo>
                  <a:lnTo>
                    <a:pt x="347" y="202"/>
                  </a:lnTo>
                  <a:lnTo>
                    <a:pt x="318" y="231"/>
                  </a:lnTo>
                  <a:lnTo>
                    <a:pt x="274" y="260"/>
                  </a:lnTo>
                  <a:lnTo>
                    <a:pt x="260" y="274"/>
                  </a:lnTo>
                  <a:lnTo>
                    <a:pt x="246" y="289"/>
                  </a:lnTo>
                  <a:lnTo>
                    <a:pt x="231" y="303"/>
                  </a:lnTo>
                  <a:lnTo>
                    <a:pt x="217" y="332"/>
                  </a:lnTo>
                  <a:lnTo>
                    <a:pt x="202" y="303"/>
                  </a:lnTo>
                  <a:lnTo>
                    <a:pt x="188" y="332"/>
                  </a:lnTo>
                  <a:lnTo>
                    <a:pt x="159" y="347"/>
                  </a:lnTo>
                  <a:lnTo>
                    <a:pt x="145" y="375"/>
                  </a:lnTo>
                  <a:lnTo>
                    <a:pt x="130" y="390"/>
                  </a:lnTo>
                  <a:lnTo>
                    <a:pt x="116" y="419"/>
                  </a:lnTo>
                  <a:lnTo>
                    <a:pt x="101" y="448"/>
                  </a:lnTo>
                  <a:lnTo>
                    <a:pt x="87" y="462"/>
                  </a:lnTo>
                  <a:lnTo>
                    <a:pt x="72" y="491"/>
                  </a:lnTo>
                  <a:lnTo>
                    <a:pt x="58" y="520"/>
                  </a:lnTo>
                  <a:lnTo>
                    <a:pt x="58" y="534"/>
                  </a:lnTo>
                  <a:lnTo>
                    <a:pt x="43" y="563"/>
                  </a:lnTo>
                  <a:lnTo>
                    <a:pt x="29" y="592"/>
                  </a:lnTo>
                  <a:lnTo>
                    <a:pt x="15" y="621"/>
                  </a:lnTo>
                  <a:lnTo>
                    <a:pt x="15" y="635"/>
                  </a:lnTo>
                  <a:lnTo>
                    <a:pt x="0" y="664"/>
                  </a:lnTo>
                  <a:lnTo>
                    <a:pt x="0" y="693"/>
                  </a:lnTo>
                  <a:lnTo>
                    <a:pt x="0" y="707"/>
                  </a:lnTo>
                  <a:lnTo>
                    <a:pt x="0" y="736"/>
                  </a:lnTo>
                  <a:lnTo>
                    <a:pt x="0" y="765"/>
                  </a:lnTo>
                  <a:lnTo>
                    <a:pt x="0" y="780"/>
                  </a:lnTo>
                  <a:lnTo>
                    <a:pt x="0" y="823"/>
                  </a:lnTo>
                  <a:lnTo>
                    <a:pt x="0" y="837"/>
                  </a:lnTo>
                  <a:lnTo>
                    <a:pt x="0" y="881"/>
                  </a:lnTo>
                  <a:lnTo>
                    <a:pt x="0" y="910"/>
                  </a:lnTo>
                  <a:lnTo>
                    <a:pt x="0" y="996"/>
                  </a:lnTo>
                  <a:lnTo>
                    <a:pt x="0" y="1068"/>
                  </a:lnTo>
                  <a:lnTo>
                    <a:pt x="0" y="1083"/>
                  </a:lnTo>
                  <a:lnTo>
                    <a:pt x="0" y="1140"/>
                  </a:lnTo>
                  <a:lnTo>
                    <a:pt x="0" y="1155"/>
                  </a:lnTo>
                  <a:cubicBezTo>
                    <a:pt x="43" y="1487"/>
                    <a:pt x="231" y="1790"/>
                    <a:pt x="520" y="1963"/>
                  </a:cubicBezTo>
                  <a:lnTo>
                    <a:pt x="549" y="1963"/>
                  </a:lnTo>
                  <a:lnTo>
                    <a:pt x="578" y="1992"/>
                  </a:lnTo>
                  <a:lnTo>
                    <a:pt x="606" y="1992"/>
                  </a:lnTo>
                  <a:lnTo>
                    <a:pt x="664" y="2021"/>
                  </a:lnTo>
                  <a:lnTo>
                    <a:pt x="693" y="2035"/>
                  </a:lnTo>
                  <a:lnTo>
                    <a:pt x="722" y="2050"/>
                  </a:lnTo>
                  <a:lnTo>
                    <a:pt x="736" y="2050"/>
                  </a:lnTo>
                  <a:lnTo>
                    <a:pt x="780" y="2064"/>
                  </a:lnTo>
                  <a:lnTo>
                    <a:pt x="809" y="2079"/>
                  </a:lnTo>
                  <a:lnTo>
                    <a:pt x="852" y="2093"/>
                  </a:lnTo>
                  <a:lnTo>
                    <a:pt x="1112" y="2093"/>
                  </a:lnTo>
                  <a:lnTo>
                    <a:pt x="1068" y="2079"/>
                  </a:lnTo>
                  <a:lnTo>
                    <a:pt x="1040" y="2064"/>
                  </a:lnTo>
                  <a:lnTo>
                    <a:pt x="996" y="2050"/>
                  </a:lnTo>
                  <a:lnTo>
                    <a:pt x="982" y="2050"/>
                  </a:lnTo>
                  <a:lnTo>
                    <a:pt x="953" y="2035"/>
                  </a:lnTo>
                  <a:lnTo>
                    <a:pt x="924" y="2021"/>
                  </a:lnTo>
                  <a:lnTo>
                    <a:pt x="852" y="1992"/>
                  </a:lnTo>
                  <a:lnTo>
                    <a:pt x="837" y="1992"/>
                  </a:lnTo>
                  <a:lnTo>
                    <a:pt x="809" y="1963"/>
                  </a:lnTo>
                  <a:lnTo>
                    <a:pt x="780" y="1963"/>
                  </a:lnTo>
                  <a:cubicBezTo>
                    <a:pt x="491" y="1790"/>
                    <a:pt x="303" y="1487"/>
                    <a:pt x="260" y="1155"/>
                  </a:cubicBezTo>
                  <a:lnTo>
                    <a:pt x="260" y="1140"/>
                  </a:lnTo>
                  <a:lnTo>
                    <a:pt x="260" y="1112"/>
                  </a:lnTo>
                  <a:lnTo>
                    <a:pt x="260" y="1039"/>
                  </a:lnTo>
                  <a:lnTo>
                    <a:pt x="260" y="953"/>
                  </a:lnTo>
                  <a:lnTo>
                    <a:pt x="260" y="924"/>
                  </a:lnTo>
                  <a:lnTo>
                    <a:pt x="260" y="866"/>
                  </a:lnTo>
                  <a:lnTo>
                    <a:pt x="260" y="852"/>
                  </a:lnTo>
                  <a:lnTo>
                    <a:pt x="260" y="823"/>
                  </a:lnTo>
                  <a:lnTo>
                    <a:pt x="260" y="794"/>
                  </a:lnTo>
                  <a:lnTo>
                    <a:pt x="260" y="765"/>
                  </a:lnTo>
                  <a:lnTo>
                    <a:pt x="260" y="751"/>
                  </a:lnTo>
                  <a:lnTo>
                    <a:pt x="260" y="722"/>
                  </a:lnTo>
                  <a:lnTo>
                    <a:pt x="260" y="707"/>
                  </a:lnTo>
                  <a:lnTo>
                    <a:pt x="260" y="679"/>
                  </a:lnTo>
                  <a:lnTo>
                    <a:pt x="274" y="650"/>
                  </a:lnTo>
                  <a:lnTo>
                    <a:pt x="289" y="621"/>
                  </a:lnTo>
                  <a:lnTo>
                    <a:pt x="303" y="606"/>
                  </a:lnTo>
                  <a:lnTo>
                    <a:pt x="303" y="578"/>
                  </a:lnTo>
                  <a:lnTo>
                    <a:pt x="318" y="549"/>
                  </a:lnTo>
                  <a:lnTo>
                    <a:pt x="332" y="520"/>
                  </a:lnTo>
                  <a:lnTo>
                    <a:pt x="347" y="505"/>
                  </a:lnTo>
                  <a:lnTo>
                    <a:pt x="361" y="476"/>
                  </a:lnTo>
                  <a:lnTo>
                    <a:pt x="375" y="462"/>
                  </a:lnTo>
                  <a:lnTo>
                    <a:pt x="390" y="433"/>
                  </a:lnTo>
                  <a:lnTo>
                    <a:pt x="404" y="419"/>
                  </a:lnTo>
                  <a:lnTo>
                    <a:pt x="419" y="390"/>
                  </a:lnTo>
                  <a:lnTo>
                    <a:pt x="433" y="375"/>
                  </a:lnTo>
                  <a:lnTo>
                    <a:pt x="462" y="347"/>
                  </a:lnTo>
                  <a:lnTo>
                    <a:pt x="477" y="332"/>
                  </a:lnTo>
                  <a:lnTo>
                    <a:pt x="491" y="303"/>
                  </a:lnTo>
                  <a:lnTo>
                    <a:pt x="505" y="289"/>
                  </a:lnTo>
                  <a:lnTo>
                    <a:pt x="520" y="274"/>
                  </a:lnTo>
                  <a:lnTo>
                    <a:pt x="534" y="260"/>
                  </a:lnTo>
                  <a:lnTo>
                    <a:pt x="563" y="231"/>
                  </a:lnTo>
                  <a:lnTo>
                    <a:pt x="606" y="202"/>
                  </a:lnTo>
                  <a:lnTo>
                    <a:pt x="621" y="188"/>
                  </a:lnTo>
                  <a:lnTo>
                    <a:pt x="650" y="159"/>
                  </a:lnTo>
                  <a:lnTo>
                    <a:pt x="664" y="159"/>
                  </a:lnTo>
                  <a:lnTo>
                    <a:pt x="693" y="130"/>
                  </a:lnTo>
                  <a:lnTo>
                    <a:pt x="708" y="130"/>
                  </a:lnTo>
                  <a:lnTo>
                    <a:pt x="736" y="101"/>
                  </a:lnTo>
                  <a:lnTo>
                    <a:pt x="751" y="101"/>
                  </a:lnTo>
                  <a:lnTo>
                    <a:pt x="780" y="87"/>
                  </a:lnTo>
                  <a:lnTo>
                    <a:pt x="794" y="72"/>
                  </a:lnTo>
                  <a:lnTo>
                    <a:pt x="823" y="58"/>
                  </a:lnTo>
                  <a:lnTo>
                    <a:pt x="837" y="43"/>
                  </a:lnTo>
                  <a:lnTo>
                    <a:pt x="866" y="29"/>
                  </a:lnTo>
                  <a:lnTo>
                    <a:pt x="895" y="29"/>
                  </a:lnTo>
                  <a:lnTo>
                    <a:pt x="924" y="15"/>
                  </a:lnTo>
                  <a:lnTo>
                    <a:pt x="938" y="15"/>
                  </a:lnTo>
                  <a:lnTo>
                    <a:pt x="967" y="0"/>
                  </a:lnTo>
                  <a:close/>
                </a:path>
              </a:pathLst>
            </a:custGeom>
            <a:solidFill>
              <a:srgbClr val="B8C6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28"/>
          <p:cNvSpPr txBox="1"/>
          <p:nvPr>
            <p:ph idx="1" type="body"/>
          </p:nvPr>
        </p:nvSpPr>
        <p:spPr>
          <a:xfrm>
            <a:off x="774650" y="1273450"/>
            <a:ext cx="4562100" cy="2609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The MovieLens Dataset </a:t>
            </a:r>
            <a:endParaRPr sz="1400"/>
          </a:p>
          <a:p>
            <a:pPr indent="-317500" lvl="0" marL="457200" rtl="0" algn="l">
              <a:lnSpc>
                <a:spcPct val="115000"/>
              </a:lnSpc>
              <a:spcBef>
                <a:spcPts val="0"/>
              </a:spcBef>
              <a:spcAft>
                <a:spcPts val="0"/>
              </a:spcAft>
              <a:buSzPts val="1400"/>
              <a:buChar char="●"/>
            </a:pPr>
            <a:r>
              <a:rPr lang="en" sz="1400"/>
              <a:t>Consists of the following files:</a:t>
            </a:r>
            <a:endParaRPr sz="1400"/>
          </a:p>
          <a:p>
            <a:pPr indent="-317500" lvl="1" marL="914400" rtl="0" algn="l">
              <a:lnSpc>
                <a:spcPct val="115000"/>
              </a:lnSpc>
              <a:spcBef>
                <a:spcPts val="0"/>
              </a:spcBef>
              <a:spcAft>
                <a:spcPts val="0"/>
              </a:spcAft>
              <a:buSzPts val="1400"/>
              <a:buChar char="○"/>
            </a:pPr>
            <a:r>
              <a:rPr lang="en" sz="1400"/>
              <a:t>movies_metadata.csv: Metadata for 45,000 movies</a:t>
            </a:r>
            <a:endParaRPr sz="1400"/>
          </a:p>
          <a:p>
            <a:pPr indent="-317500" lvl="1" marL="914400" rtl="0" algn="l">
              <a:lnSpc>
                <a:spcPct val="115000"/>
              </a:lnSpc>
              <a:spcBef>
                <a:spcPts val="0"/>
              </a:spcBef>
              <a:spcAft>
                <a:spcPts val="0"/>
              </a:spcAft>
              <a:buSzPts val="1400"/>
              <a:buChar char="○"/>
            </a:pPr>
            <a:r>
              <a:rPr lang="en" sz="1400"/>
              <a:t>keywords.csv: Movie plot keywords </a:t>
            </a:r>
            <a:endParaRPr sz="1400"/>
          </a:p>
          <a:p>
            <a:pPr indent="-317500" lvl="1" marL="914400" rtl="0" algn="l">
              <a:lnSpc>
                <a:spcPct val="115000"/>
              </a:lnSpc>
              <a:spcBef>
                <a:spcPts val="0"/>
              </a:spcBef>
              <a:spcAft>
                <a:spcPts val="0"/>
              </a:spcAft>
              <a:buSzPts val="1400"/>
              <a:buChar char="○"/>
            </a:pPr>
            <a:r>
              <a:rPr lang="en" sz="1400"/>
              <a:t>credits.csv: Cast and crew Information </a:t>
            </a:r>
            <a:endParaRPr sz="1400"/>
          </a:p>
          <a:p>
            <a:pPr indent="-317500" lvl="1" marL="914400" rtl="0" algn="l">
              <a:lnSpc>
                <a:spcPct val="115000"/>
              </a:lnSpc>
              <a:spcBef>
                <a:spcPts val="0"/>
              </a:spcBef>
              <a:spcAft>
                <a:spcPts val="0"/>
              </a:spcAft>
              <a:buSzPts val="1400"/>
              <a:buChar char="○"/>
            </a:pPr>
            <a:r>
              <a:rPr lang="en" sz="1400"/>
              <a:t>ratings_small.csv: Subset of 100,000 ratings from 700 users on 9,000 movies.</a:t>
            </a:r>
            <a:endParaRPr sz="1400"/>
          </a:p>
          <a:p>
            <a:pPr indent="-317500" lvl="1" marL="914400" rtl="0" algn="l">
              <a:lnSpc>
                <a:spcPct val="115000"/>
              </a:lnSpc>
              <a:spcBef>
                <a:spcPts val="0"/>
              </a:spcBef>
              <a:spcAft>
                <a:spcPts val="0"/>
              </a:spcAft>
              <a:buSzPts val="1400"/>
              <a:buChar char="○"/>
            </a:pPr>
            <a:r>
              <a:rPr lang="en" sz="1400"/>
              <a:t>links_small.csv:</a:t>
            </a:r>
            <a:r>
              <a:rPr lang="en" sz="1400"/>
              <a:t> IMDB and TMDB IDs of all movies featured in the ratings_small.csv</a:t>
            </a:r>
            <a:endParaRPr sz="1400"/>
          </a:p>
        </p:txBody>
      </p:sp>
      <p:sp>
        <p:nvSpPr>
          <p:cNvPr id="913" name="Google Shape;91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a:t>
            </a:r>
            <a:endParaRPr/>
          </a:p>
        </p:txBody>
      </p:sp>
      <p:grpSp>
        <p:nvGrpSpPr>
          <p:cNvPr id="914" name="Google Shape;914;p28"/>
          <p:cNvGrpSpPr/>
          <p:nvPr/>
        </p:nvGrpSpPr>
        <p:grpSpPr>
          <a:xfrm>
            <a:off x="5459150" y="1242100"/>
            <a:ext cx="2964844" cy="2815459"/>
            <a:chOff x="5171900" y="1164025"/>
            <a:chExt cx="2964844" cy="2815459"/>
          </a:xfrm>
        </p:grpSpPr>
        <p:sp>
          <p:nvSpPr>
            <p:cNvPr id="915" name="Google Shape;915;p28"/>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28"/>
          <p:cNvGrpSpPr/>
          <p:nvPr/>
        </p:nvGrpSpPr>
        <p:grpSpPr>
          <a:xfrm>
            <a:off x="257577" y="4164479"/>
            <a:ext cx="1299031" cy="763082"/>
            <a:chOff x="3285175" y="1554625"/>
            <a:chExt cx="1458275" cy="856625"/>
          </a:xfrm>
        </p:grpSpPr>
        <p:sp>
          <p:nvSpPr>
            <p:cNvPr id="961" name="Google Shape;961;p28"/>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28"/>
          <p:cNvGrpSpPr/>
          <p:nvPr/>
        </p:nvGrpSpPr>
        <p:grpSpPr>
          <a:xfrm>
            <a:off x="7893446" y="188324"/>
            <a:ext cx="926750" cy="870532"/>
            <a:chOff x="220838" y="-10150"/>
            <a:chExt cx="1417700" cy="1331700"/>
          </a:xfrm>
        </p:grpSpPr>
        <p:sp>
          <p:nvSpPr>
            <p:cNvPr id="977" name="Google Shape;977;p28"/>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28"/>
          <p:cNvSpPr/>
          <p:nvPr/>
        </p:nvSpPr>
        <p:spPr>
          <a:xfrm>
            <a:off x="125825" y="28064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28"/>
          <p:cNvSpPr/>
          <p:nvPr/>
        </p:nvSpPr>
        <p:spPr>
          <a:xfrm>
            <a:off x="214850" y="188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p28"/>
          <p:cNvSpPr/>
          <p:nvPr/>
        </p:nvSpPr>
        <p:spPr>
          <a:xfrm>
            <a:off x="2426775" y="45336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6" name="Google Shape;1026;p28"/>
          <p:cNvSpPr/>
          <p:nvPr/>
        </p:nvSpPr>
        <p:spPr>
          <a:xfrm>
            <a:off x="4416900" y="43151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28"/>
          <p:cNvSpPr/>
          <p:nvPr/>
        </p:nvSpPr>
        <p:spPr>
          <a:xfrm>
            <a:off x="6470400" y="44658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28"/>
          <p:cNvSpPr/>
          <p:nvPr/>
        </p:nvSpPr>
        <p:spPr>
          <a:xfrm>
            <a:off x="8260400" y="4364785"/>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p28"/>
          <p:cNvSpPr/>
          <p:nvPr/>
        </p:nvSpPr>
        <p:spPr>
          <a:xfrm>
            <a:off x="8471075" y="23409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0" name="Google Shape;1030;p28"/>
          <p:cNvSpPr/>
          <p:nvPr/>
        </p:nvSpPr>
        <p:spPr>
          <a:xfrm>
            <a:off x="5634525" y="747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1" name="Google Shape;1031;p28"/>
          <p:cNvSpPr/>
          <p:nvPr/>
        </p:nvSpPr>
        <p:spPr>
          <a:xfrm>
            <a:off x="2819100" y="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1" name="Shape 4771"/>
        <p:cNvGrpSpPr/>
        <p:nvPr/>
      </p:nvGrpSpPr>
      <p:grpSpPr>
        <a:xfrm>
          <a:off x="0" y="0"/>
          <a:ext cx="0" cy="0"/>
          <a:chOff x="0" y="0"/>
          <a:chExt cx="0" cy="0"/>
        </a:xfrm>
      </p:grpSpPr>
      <p:sp>
        <p:nvSpPr>
          <p:cNvPr id="4772" name="Google Shape;4772;p64"/>
          <p:cNvSpPr txBox="1"/>
          <p:nvPr>
            <p:ph type="ctrTitle"/>
          </p:nvPr>
        </p:nvSpPr>
        <p:spPr>
          <a:xfrm>
            <a:off x="2717825" y="2256075"/>
            <a:ext cx="3708300" cy="11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lang="en">
                <a:solidFill>
                  <a:schemeClr val="lt1"/>
                </a:solidFill>
              </a:rPr>
              <a:t>!</a:t>
            </a:r>
            <a:endParaRPr>
              <a:solidFill>
                <a:schemeClr val="lt1"/>
              </a:solidFill>
            </a:endParaRPr>
          </a:p>
        </p:txBody>
      </p:sp>
      <p:grpSp>
        <p:nvGrpSpPr>
          <p:cNvPr id="4773" name="Google Shape;4773;p64"/>
          <p:cNvGrpSpPr/>
          <p:nvPr/>
        </p:nvGrpSpPr>
        <p:grpSpPr>
          <a:xfrm>
            <a:off x="347158" y="434041"/>
            <a:ext cx="2287836" cy="2280054"/>
            <a:chOff x="279983" y="1350416"/>
            <a:chExt cx="2287836" cy="2280054"/>
          </a:xfrm>
        </p:grpSpPr>
        <p:sp>
          <p:nvSpPr>
            <p:cNvPr id="4774" name="Google Shape;4774;p64"/>
            <p:cNvSpPr/>
            <p:nvPr/>
          </p:nvSpPr>
          <p:spPr>
            <a:xfrm rot="-758099">
              <a:off x="465324" y="1537006"/>
              <a:ext cx="1917154" cy="1906876"/>
            </a:xfrm>
            <a:custGeom>
              <a:rect b="b" l="l" r="r" t="t"/>
              <a:pathLst>
                <a:path extrusionOk="0" h="58439" w="58754">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4"/>
            <p:cNvSpPr/>
            <p:nvPr/>
          </p:nvSpPr>
          <p:spPr>
            <a:xfrm rot="-758099">
              <a:off x="866074" y="1556161"/>
              <a:ext cx="1444473" cy="1664270"/>
            </a:xfrm>
            <a:custGeom>
              <a:rect b="b" l="l" r="r" t="t"/>
              <a:pathLst>
                <a:path extrusionOk="0" h="51004" w="44268">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4"/>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4"/>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4"/>
            <p:cNvSpPr/>
            <p:nvPr/>
          </p:nvSpPr>
          <p:spPr>
            <a:xfrm rot="-758099">
              <a:off x="1569385" y="1707263"/>
              <a:ext cx="365230" cy="332730"/>
            </a:xfrm>
            <a:custGeom>
              <a:rect b="b" l="l" r="r" t="t"/>
              <a:pathLst>
                <a:path extrusionOk="0" h="10197" w="11193">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4"/>
            <p:cNvSpPr/>
            <p:nvPr/>
          </p:nvSpPr>
          <p:spPr>
            <a:xfrm rot="-758099">
              <a:off x="1295842" y="1646091"/>
              <a:ext cx="358802" cy="209975"/>
            </a:xfrm>
            <a:custGeom>
              <a:rect b="b" l="l" r="r" t="t"/>
              <a:pathLst>
                <a:path extrusionOk="0" h="6435" w="10996">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4"/>
            <p:cNvSpPr/>
            <p:nvPr/>
          </p:nvSpPr>
          <p:spPr>
            <a:xfrm rot="-758099">
              <a:off x="692544" y="2073858"/>
              <a:ext cx="1008012" cy="1367825"/>
            </a:xfrm>
            <a:custGeom>
              <a:rect b="b" l="l" r="r" t="t"/>
              <a:pathLst>
                <a:path extrusionOk="0" h="41919" w="30892">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4"/>
            <p:cNvSpPr/>
            <p:nvPr/>
          </p:nvSpPr>
          <p:spPr>
            <a:xfrm rot="-758099">
              <a:off x="784561" y="1758577"/>
              <a:ext cx="1127047" cy="857619"/>
            </a:xfrm>
            <a:custGeom>
              <a:rect b="b" l="l" r="r" t="t"/>
              <a:pathLst>
                <a:path extrusionOk="0" h="26283" w="3454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4"/>
            <p:cNvSpPr/>
            <p:nvPr/>
          </p:nvSpPr>
          <p:spPr>
            <a:xfrm rot="-758099">
              <a:off x="1183520" y="2201824"/>
              <a:ext cx="336026" cy="267339"/>
            </a:xfrm>
            <a:custGeom>
              <a:rect b="b" l="l" r="r" t="t"/>
              <a:pathLst>
                <a:path extrusionOk="0" h="8193" w="10298">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4"/>
            <p:cNvSpPr/>
            <p:nvPr/>
          </p:nvSpPr>
          <p:spPr>
            <a:xfrm rot="-758099">
              <a:off x="1231787" y="2180532"/>
              <a:ext cx="259345" cy="188733"/>
            </a:xfrm>
            <a:custGeom>
              <a:rect b="b" l="l" r="r" t="t"/>
              <a:pathLst>
                <a:path extrusionOk="0" h="5784" w="7948">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4"/>
            <p:cNvSpPr/>
            <p:nvPr/>
          </p:nvSpPr>
          <p:spPr>
            <a:xfrm rot="-758099">
              <a:off x="1032600" y="1783096"/>
              <a:ext cx="536604" cy="566428"/>
            </a:xfrm>
            <a:custGeom>
              <a:rect b="b" l="l" r="r" t="t"/>
              <a:pathLst>
                <a:path extrusionOk="0" h="17359" w="16445">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4"/>
            <p:cNvSpPr/>
            <p:nvPr/>
          </p:nvSpPr>
          <p:spPr>
            <a:xfrm rot="-758099">
              <a:off x="1365758" y="2187050"/>
              <a:ext cx="139429" cy="132348"/>
            </a:xfrm>
            <a:custGeom>
              <a:rect b="b" l="l" r="r" t="t"/>
              <a:pathLst>
                <a:path extrusionOk="0" h="4056" w="4273">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4"/>
            <p:cNvSpPr/>
            <p:nvPr/>
          </p:nvSpPr>
          <p:spPr>
            <a:xfrm rot="-758099">
              <a:off x="940019" y="1840309"/>
              <a:ext cx="245216" cy="371332"/>
            </a:xfrm>
            <a:custGeom>
              <a:rect b="b" l="l" r="r" t="t"/>
              <a:pathLst>
                <a:path extrusionOk="0" h="11380" w="7515">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4"/>
            <p:cNvSpPr/>
            <p:nvPr/>
          </p:nvSpPr>
          <p:spPr>
            <a:xfrm rot="-758099">
              <a:off x="1048743" y="1724805"/>
              <a:ext cx="459596" cy="243030"/>
            </a:xfrm>
            <a:custGeom>
              <a:rect b="b" l="l" r="r" t="t"/>
              <a:pathLst>
                <a:path extrusionOk="0" h="7448" w="14085">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4"/>
            <p:cNvSpPr/>
            <p:nvPr/>
          </p:nvSpPr>
          <p:spPr>
            <a:xfrm rot="-758099">
              <a:off x="1048664" y="2160481"/>
              <a:ext cx="145074" cy="145106"/>
            </a:xfrm>
            <a:custGeom>
              <a:rect b="b" l="l" r="r" t="t"/>
              <a:pathLst>
                <a:path extrusionOk="0" h="4447" w="4446">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4"/>
            <p:cNvSpPr/>
            <p:nvPr/>
          </p:nvSpPr>
          <p:spPr>
            <a:xfrm rot="-758099">
              <a:off x="1066833" y="2200072"/>
              <a:ext cx="87318" cy="70024"/>
            </a:xfrm>
            <a:custGeom>
              <a:rect b="b" l="l" r="r" t="t"/>
              <a:pathLst>
                <a:path extrusionOk="0" h="2146" w="2676">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4"/>
            <p:cNvSpPr/>
            <p:nvPr/>
          </p:nvSpPr>
          <p:spPr>
            <a:xfrm rot="-758099">
              <a:off x="1260336" y="2069432"/>
              <a:ext cx="53742" cy="45748"/>
            </a:xfrm>
            <a:custGeom>
              <a:rect b="b" l="l" r="r" t="t"/>
              <a:pathLst>
                <a:path extrusionOk="0" h="1402" w="1647">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4"/>
            <p:cNvSpPr/>
            <p:nvPr/>
          </p:nvSpPr>
          <p:spPr>
            <a:xfrm rot="-758099">
              <a:off x="1430702" y="1997855"/>
              <a:ext cx="48162" cy="45584"/>
            </a:xfrm>
            <a:custGeom>
              <a:rect b="b" l="l" r="r" t="t"/>
              <a:pathLst>
                <a:path extrusionOk="0" h="1397" w="1476">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4"/>
            <p:cNvSpPr/>
            <p:nvPr/>
          </p:nvSpPr>
          <p:spPr>
            <a:xfrm rot="-758099">
              <a:off x="1395969" y="1999078"/>
              <a:ext cx="41114" cy="118611"/>
            </a:xfrm>
            <a:custGeom>
              <a:rect b="b" l="l" r="r" t="t"/>
              <a:pathLst>
                <a:path extrusionOk="0" h="3635" w="126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4"/>
            <p:cNvSpPr/>
            <p:nvPr/>
          </p:nvSpPr>
          <p:spPr>
            <a:xfrm rot="-758099">
              <a:off x="1389335" y="2123656"/>
              <a:ext cx="73320" cy="37329"/>
            </a:xfrm>
            <a:custGeom>
              <a:rect b="b" l="l" r="r" t="t"/>
              <a:pathLst>
                <a:path extrusionOk="0" h="1144" w="2247">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4"/>
            <p:cNvSpPr/>
            <p:nvPr/>
          </p:nvSpPr>
          <p:spPr>
            <a:xfrm rot="-758099">
              <a:off x="1224962" y="2016315"/>
              <a:ext cx="61965" cy="37753"/>
            </a:xfrm>
            <a:custGeom>
              <a:rect b="b" l="l" r="r" t="t"/>
              <a:pathLst>
                <a:path extrusionOk="0" h="1157" w="1899">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4"/>
            <p:cNvSpPr/>
            <p:nvPr/>
          </p:nvSpPr>
          <p:spPr>
            <a:xfrm rot="-758099">
              <a:off x="1403438" y="1941288"/>
              <a:ext cx="70938" cy="18567"/>
            </a:xfrm>
            <a:custGeom>
              <a:rect b="b" l="l" r="r" t="t"/>
              <a:pathLst>
                <a:path extrusionOk="0" h="569" w="2174">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4"/>
            <p:cNvSpPr/>
            <p:nvPr/>
          </p:nvSpPr>
          <p:spPr>
            <a:xfrm rot="-758099">
              <a:off x="894530" y="2355915"/>
              <a:ext cx="1291373" cy="1013135"/>
            </a:xfrm>
            <a:custGeom>
              <a:rect b="b" l="l" r="r" t="t"/>
              <a:pathLst>
                <a:path extrusionOk="0" h="31049" w="39576">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4"/>
            <p:cNvSpPr/>
            <p:nvPr/>
          </p:nvSpPr>
          <p:spPr>
            <a:xfrm rot="-758099">
              <a:off x="1252943" y="2258743"/>
              <a:ext cx="353679" cy="597883"/>
            </a:xfrm>
            <a:custGeom>
              <a:rect b="b" l="l" r="r" t="t"/>
              <a:pathLst>
                <a:path extrusionOk="0" h="18323" w="10839">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4"/>
            <p:cNvSpPr/>
            <p:nvPr/>
          </p:nvSpPr>
          <p:spPr>
            <a:xfrm rot="-758099">
              <a:off x="1252521" y="2254931"/>
              <a:ext cx="350807" cy="602060"/>
            </a:xfrm>
            <a:custGeom>
              <a:rect b="b" l="l" r="r" t="t"/>
              <a:pathLst>
                <a:path extrusionOk="0" fill="none" h="18451" w="10751">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cap="rnd" cmpd="sng" w="6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4"/>
            <p:cNvSpPr/>
            <p:nvPr/>
          </p:nvSpPr>
          <p:spPr>
            <a:xfrm rot="-758099">
              <a:off x="1411877" y="2283970"/>
              <a:ext cx="43659" cy="103992"/>
            </a:xfrm>
            <a:custGeom>
              <a:rect b="b" l="l" r="r" t="t"/>
              <a:pathLst>
                <a:path extrusionOk="0" h="3187" w="1338">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4"/>
            <p:cNvSpPr/>
            <p:nvPr/>
          </p:nvSpPr>
          <p:spPr>
            <a:xfrm rot="-758099">
              <a:off x="1469038" y="2335163"/>
              <a:ext cx="31521" cy="67186"/>
            </a:xfrm>
            <a:custGeom>
              <a:rect b="b" l="l" r="r" t="t"/>
              <a:pathLst>
                <a:path extrusionOk="0" h="2059" w="966">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4"/>
            <p:cNvSpPr/>
            <p:nvPr/>
          </p:nvSpPr>
          <p:spPr>
            <a:xfrm rot="-758099">
              <a:off x="1510765" y="2368819"/>
              <a:ext cx="28584" cy="78900"/>
            </a:xfrm>
            <a:custGeom>
              <a:rect b="b" l="l" r="r" t="t"/>
              <a:pathLst>
                <a:path extrusionOk="0" h="2418" w="876">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4"/>
            <p:cNvSpPr/>
            <p:nvPr/>
          </p:nvSpPr>
          <p:spPr>
            <a:xfrm rot="-758099">
              <a:off x="1021522" y="2764054"/>
              <a:ext cx="639617" cy="654040"/>
            </a:xfrm>
            <a:custGeom>
              <a:rect b="b" l="l" r="r" t="t"/>
              <a:pathLst>
                <a:path extrusionOk="0" h="20044" w="19602">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4"/>
            <p:cNvSpPr/>
            <p:nvPr/>
          </p:nvSpPr>
          <p:spPr>
            <a:xfrm rot="-758099">
              <a:off x="1034568" y="2758524"/>
              <a:ext cx="626467" cy="656748"/>
            </a:xfrm>
            <a:custGeom>
              <a:rect b="b" l="l" r="r" t="t"/>
              <a:pathLst>
                <a:path extrusionOk="0" h="20127" w="19199">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4"/>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4"/>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4"/>
            <p:cNvSpPr/>
            <p:nvPr/>
          </p:nvSpPr>
          <p:spPr>
            <a:xfrm rot="-758099">
              <a:off x="1635191" y="2571135"/>
              <a:ext cx="583134" cy="353320"/>
            </a:xfrm>
            <a:custGeom>
              <a:rect b="b" l="l" r="r" t="t"/>
              <a:pathLst>
                <a:path extrusionOk="0" h="10828" w="17871">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4"/>
            <p:cNvSpPr/>
            <p:nvPr/>
          </p:nvSpPr>
          <p:spPr>
            <a:xfrm rot="-758099">
              <a:off x="1669632" y="2640795"/>
              <a:ext cx="640563" cy="632177"/>
            </a:xfrm>
            <a:custGeom>
              <a:rect b="b" l="l" r="r" t="t"/>
              <a:pathLst>
                <a:path extrusionOk="0" h="19374" w="19631">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4"/>
            <p:cNvSpPr/>
            <p:nvPr/>
          </p:nvSpPr>
          <p:spPr>
            <a:xfrm rot="-758099">
              <a:off x="1623160" y="2757463"/>
              <a:ext cx="209290" cy="574977"/>
            </a:xfrm>
            <a:custGeom>
              <a:rect b="b" l="l" r="r" t="t"/>
              <a:pathLst>
                <a:path extrusionOk="0" h="17621" w="6414">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4"/>
            <p:cNvSpPr/>
            <p:nvPr/>
          </p:nvSpPr>
          <p:spPr>
            <a:xfrm rot="-758099">
              <a:off x="1829672" y="2674845"/>
              <a:ext cx="157278" cy="616613"/>
            </a:xfrm>
            <a:custGeom>
              <a:rect b="b" l="l" r="r" t="t"/>
              <a:pathLst>
                <a:path extrusionOk="0" h="18897" w="482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4"/>
            <p:cNvSpPr/>
            <p:nvPr/>
          </p:nvSpPr>
          <p:spPr>
            <a:xfrm rot="-758099">
              <a:off x="2066106" y="2592820"/>
              <a:ext cx="148304" cy="646274"/>
            </a:xfrm>
            <a:custGeom>
              <a:rect b="b" l="l" r="r" t="t"/>
              <a:pathLst>
                <a:path extrusionOk="0" h="19806" w="4545">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4"/>
            <p:cNvSpPr/>
            <p:nvPr/>
          </p:nvSpPr>
          <p:spPr>
            <a:xfrm rot="-758099">
              <a:off x="2083722" y="2653543"/>
              <a:ext cx="43039" cy="115739"/>
            </a:xfrm>
            <a:custGeom>
              <a:rect b="b" l="l" r="r" t="t"/>
              <a:pathLst>
                <a:path extrusionOk="0" h="3547" w="1319">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4"/>
            <p:cNvSpPr/>
            <p:nvPr/>
          </p:nvSpPr>
          <p:spPr>
            <a:xfrm rot="-758099">
              <a:off x="2112809" y="2792349"/>
              <a:ext cx="31456" cy="75343"/>
            </a:xfrm>
            <a:custGeom>
              <a:rect b="b" l="l" r="r" t="t"/>
              <a:pathLst>
                <a:path extrusionOk="0" h="2309" w="964">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4"/>
            <p:cNvSpPr/>
            <p:nvPr/>
          </p:nvSpPr>
          <p:spPr>
            <a:xfrm rot="-758099">
              <a:off x="2174291" y="2564054"/>
              <a:ext cx="150849" cy="650450"/>
            </a:xfrm>
            <a:custGeom>
              <a:rect b="b" l="l" r="r" t="t"/>
              <a:pathLst>
                <a:path extrusionOk="0" h="19934" w="4623">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4"/>
            <p:cNvSpPr/>
            <p:nvPr/>
          </p:nvSpPr>
          <p:spPr>
            <a:xfrm rot="-758099">
              <a:off x="817181" y="3118294"/>
              <a:ext cx="358802" cy="333611"/>
            </a:xfrm>
            <a:custGeom>
              <a:rect b="b" l="l" r="r" t="t"/>
              <a:pathLst>
                <a:path extrusionOk="0" h="10224" w="10996">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4"/>
            <p:cNvSpPr/>
            <p:nvPr/>
          </p:nvSpPr>
          <p:spPr>
            <a:xfrm rot="-758099">
              <a:off x="1950861" y="2051752"/>
              <a:ext cx="284601" cy="423181"/>
            </a:xfrm>
            <a:custGeom>
              <a:rect b="b" l="l" r="r" t="t"/>
              <a:pathLst>
                <a:path extrusionOk="0" h="12969" w="8722">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4"/>
            <p:cNvSpPr/>
            <p:nvPr/>
          </p:nvSpPr>
          <p:spPr>
            <a:xfrm rot="-758099">
              <a:off x="742434" y="2422395"/>
              <a:ext cx="241986" cy="293965"/>
            </a:xfrm>
            <a:custGeom>
              <a:rect b="b" l="l" r="r" t="t"/>
              <a:pathLst>
                <a:path extrusionOk="0" h="9009" w="7416">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4"/>
          <p:cNvGrpSpPr/>
          <p:nvPr/>
        </p:nvGrpSpPr>
        <p:grpSpPr>
          <a:xfrm>
            <a:off x="6967350" y="2597925"/>
            <a:ext cx="1840779" cy="2116810"/>
            <a:chOff x="6752050" y="2491675"/>
            <a:chExt cx="1840779" cy="2116810"/>
          </a:xfrm>
        </p:grpSpPr>
        <p:sp>
          <p:nvSpPr>
            <p:cNvPr id="4818" name="Google Shape;4818;p64"/>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4"/>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4"/>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4"/>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4"/>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4"/>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4"/>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4"/>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4"/>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4"/>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4"/>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4"/>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4"/>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4"/>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4"/>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4"/>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64"/>
          <p:cNvGrpSpPr/>
          <p:nvPr/>
        </p:nvGrpSpPr>
        <p:grpSpPr>
          <a:xfrm rot="-2700000">
            <a:off x="820080" y="3626803"/>
            <a:ext cx="1175764" cy="998240"/>
            <a:chOff x="3502275" y="3218775"/>
            <a:chExt cx="1175775" cy="998250"/>
          </a:xfrm>
        </p:grpSpPr>
        <p:sp>
          <p:nvSpPr>
            <p:cNvPr id="4835" name="Google Shape;4835;p64"/>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4"/>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4"/>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4"/>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4"/>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4"/>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4"/>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4"/>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4"/>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4"/>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4"/>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4"/>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64"/>
          <p:cNvGrpSpPr/>
          <p:nvPr/>
        </p:nvGrpSpPr>
        <p:grpSpPr>
          <a:xfrm rot="-1006400">
            <a:off x="7059941" y="534932"/>
            <a:ext cx="1458345" cy="856666"/>
            <a:chOff x="3285175" y="1554625"/>
            <a:chExt cx="1458275" cy="856625"/>
          </a:xfrm>
        </p:grpSpPr>
        <p:sp>
          <p:nvSpPr>
            <p:cNvPr id="4848" name="Google Shape;4848;p6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3" name="Google Shape;4863;p64"/>
          <p:cNvSpPr/>
          <p:nvPr/>
        </p:nvSpPr>
        <p:spPr>
          <a:xfrm>
            <a:off x="2717850" y="3425477"/>
            <a:ext cx="3580500" cy="83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7" name="Shape 4867"/>
        <p:cNvGrpSpPr/>
        <p:nvPr/>
      </p:nvGrpSpPr>
      <p:grpSpPr>
        <a:xfrm>
          <a:off x="0" y="0"/>
          <a:ext cx="0" cy="0"/>
          <a:chOff x="0" y="0"/>
          <a:chExt cx="0" cy="0"/>
        </a:xfrm>
      </p:grpSpPr>
      <p:grpSp>
        <p:nvGrpSpPr>
          <p:cNvPr id="4868" name="Google Shape;4868;p65"/>
          <p:cNvGrpSpPr/>
          <p:nvPr/>
        </p:nvGrpSpPr>
        <p:grpSpPr>
          <a:xfrm>
            <a:off x="347158" y="434041"/>
            <a:ext cx="2287836" cy="2280054"/>
            <a:chOff x="279983" y="1350416"/>
            <a:chExt cx="2287836" cy="2280054"/>
          </a:xfrm>
        </p:grpSpPr>
        <p:sp>
          <p:nvSpPr>
            <p:cNvPr id="4869" name="Google Shape;4869;p65"/>
            <p:cNvSpPr/>
            <p:nvPr/>
          </p:nvSpPr>
          <p:spPr>
            <a:xfrm rot="-758099">
              <a:off x="465324" y="1537006"/>
              <a:ext cx="1917154" cy="1906876"/>
            </a:xfrm>
            <a:custGeom>
              <a:rect b="b" l="l" r="r" t="t"/>
              <a:pathLst>
                <a:path extrusionOk="0" h="58439" w="58754">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5"/>
            <p:cNvSpPr/>
            <p:nvPr/>
          </p:nvSpPr>
          <p:spPr>
            <a:xfrm rot="-758099">
              <a:off x="866074" y="1556161"/>
              <a:ext cx="1444473" cy="1664270"/>
            </a:xfrm>
            <a:custGeom>
              <a:rect b="b" l="l" r="r" t="t"/>
              <a:pathLst>
                <a:path extrusionOk="0" h="51004" w="44268">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5"/>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5"/>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5"/>
            <p:cNvSpPr/>
            <p:nvPr/>
          </p:nvSpPr>
          <p:spPr>
            <a:xfrm rot="-758099">
              <a:off x="1569385" y="1707263"/>
              <a:ext cx="365230" cy="332730"/>
            </a:xfrm>
            <a:custGeom>
              <a:rect b="b" l="l" r="r" t="t"/>
              <a:pathLst>
                <a:path extrusionOk="0" h="10197" w="11193">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5"/>
            <p:cNvSpPr/>
            <p:nvPr/>
          </p:nvSpPr>
          <p:spPr>
            <a:xfrm rot="-758099">
              <a:off x="1295842" y="1646091"/>
              <a:ext cx="358802" cy="209975"/>
            </a:xfrm>
            <a:custGeom>
              <a:rect b="b" l="l" r="r" t="t"/>
              <a:pathLst>
                <a:path extrusionOk="0" h="6435" w="10996">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5"/>
            <p:cNvSpPr/>
            <p:nvPr/>
          </p:nvSpPr>
          <p:spPr>
            <a:xfrm rot="-758099">
              <a:off x="692544" y="2073858"/>
              <a:ext cx="1008012" cy="1367825"/>
            </a:xfrm>
            <a:custGeom>
              <a:rect b="b" l="l" r="r" t="t"/>
              <a:pathLst>
                <a:path extrusionOk="0" h="41919" w="30892">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5"/>
            <p:cNvSpPr/>
            <p:nvPr/>
          </p:nvSpPr>
          <p:spPr>
            <a:xfrm rot="-758099">
              <a:off x="784561" y="1758577"/>
              <a:ext cx="1127047" cy="857619"/>
            </a:xfrm>
            <a:custGeom>
              <a:rect b="b" l="l" r="r" t="t"/>
              <a:pathLst>
                <a:path extrusionOk="0" h="26283" w="3454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5"/>
            <p:cNvSpPr/>
            <p:nvPr/>
          </p:nvSpPr>
          <p:spPr>
            <a:xfrm rot="-758099">
              <a:off x="1183520" y="2201824"/>
              <a:ext cx="336026" cy="267339"/>
            </a:xfrm>
            <a:custGeom>
              <a:rect b="b" l="l" r="r" t="t"/>
              <a:pathLst>
                <a:path extrusionOk="0" h="8193" w="10298">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5"/>
            <p:cNvSpPr/>
            <p:nvPr/>
          </p:nvSpPr>
          <p:spPr>
            <a:xfrm rot="-758099">
              <a:off x="1231787" y="2180532"/>
              <a:ext cx="259345" cy="188733"/>
            </a:xfrm>
            <a:custGeom>
              <a:rect b="b" l="l" r="r" t="t"/>
              <a:pathLst>
                <a:path extrusionOk="0" h="5784" w="7948">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5"/>
            <p:cNvSpPr/>
            <p:nvPr/>
          </p:nvSpPr>
          <p:spPr>
            <a:xfrm rot="-758099">
              <a:off x="1032600" y="1783096"/>
              <a:ext cx="536604" cy="566428"/>
            </a:xfrm>
            <a:custGeom>
              <a:rect b="b" l="l" r="r" t="t"/>
              <a:pathLst>
                <a:path extrusionOk="0" h="17359" w="16445">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5"/>
            <p:cNvSpPr/>
            <p:nvPr/>
          </p:nvSpPr>
          <p:spPr>
            <a:xfrm rot="-758099">
              <a:off x="1365758" y="2187050"/>
              <a:ext cx="139429" cy="132348"/>
            </a:xfrm>
            <a:custGeom>
              <a:rect b="b" l="l" r="r" t="t"/>
              <a:pathLst>
                <a:path extrusionOk="0" h="4056" w="4273">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5"/>
            <p:cNvSpPr/>
            <p:nvPr/>
          </p:nvSpPr>
          <p:spPr>
            <a:xfrm rot="-758099">
              <a:off x="940019" y="1840309"/>
              <a:ext cx="245216" cy="371332"/>
            </a:xfrm>
            <a:custGeom>
              <a:rect b="b" l="l" r="r" t="t"/>
              <a:pathLst>
                <a:path extrusionOk="0" h="11380" w="7515">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5"/>
            <p:cNvSpPr/>
            <p:nvPr/>
          </p:nvSpPr>
          <p:spPr>
            <a:xfrm rot="-758099">
              <a:off x="1048743" y="1724805"/>
              <a:ext cx="459596" cy="243030"/>
            </a:xfrm>
            <a:custGeom>
              <a:rect b="b" l="l" r="r" t="t"/>
              <a:pathLst>
                <a:path extrusionOk="0" h="7448" w="14085">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5"/>
            <p:cNvSpPr/>
            <p:nvPr/>
          </p:nvSpPr>
          <p:spPr>
            <a:xfrm rot="-758099">
              <a:off x="1048664" y="2160481"/>
              <a:ext cx="145074" cy="145106"/>
            </a:xfrm>
            <a:custGeom>
              <a:rect b="b" l="l" r="r" t="t"/>
              <a:pathLst>
                <a:path extrusionOk="0" h="4447" w="4446">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5"/>
            <p:cNvSpPr/>
            <p:nvPr/>
          </p:nvSpPr>
          <p:spPr>
            <a:xfrm rot="-758099">
              <a:off x="1066833" y="2200072"/>
              <a:ext cx="87318" cy="70024"/>
            </a:xfrm>
            <a:custGeom>
              <a:rect b="b" l="l" r="r" t="t"/>
              <a:pathLst>
                <a:path extrusionOk="0" h="2146" w="2676">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5"/>
            <p:cNvSpPr/>
            <p:nvPr/>
          </p:nvSpPr>
          <p:spPr>
            <a:xfrm rot="-758099">
              <a:off x="1260336" y="2069432"/>
              <a:ext cx="53742" cy="45748"/>
            </a:xfrm>
            <a:custGeom>
              <a:rect b="b" l="l" r="r" t="t"/>
              <a:pathLst>
                <a:path extrusionOk="0" h="1402" w="1647">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5"/>
            <p:cNvSpPr/>
            <p:nvPr/>
          </p:nvSpPr>
          <p:spPr>
            <a:xfrm rot="-758099">
              <a:off x="1430702" y="1997855"/>
              <a:ext cx="48162" cy="45584"/>
            </a:xfrm>
            <a:custGeom>
              <a:rect b="b" l="l" r="r" t="t"/>
              <a:pathLst>
                <a:path extrusionOk="0" h="1397" w="1476">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5"/>
            <p:cNvSpPr/>
            <p:nvPr/>
          </p:nvSpPr>
          <p:spPr>
            <a:xfrm rot="-758099">
              <a:off x="1395969" y="1999078"/>
              <a:ext cx="41114" cy="118611"/>
            </a:xfrm>
            <a:custGeom>
              <a:rect b="b" l="l" r="r" t="t"/>
              <a:pathLst>
                <a:path extrusionOk="0" h="3635" w="126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5"/>
            <p:cNvSpPr/>
            <p:nvPr/>
          </p:nvSpPr>
          <p:spPr>
            <a:xfrm rot="-758099">
              <a:off x="1389335" y="2123656"/>
              <a:ext cx="73320" cy="37329"/>
            </a:xfrm>
            <a:custGeom>
              <a:rect b="b" l="l" r="r" t="t"/>
              <a:pathLst>
                <a:path extrusionOk="0" h="1144" w="2247">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5"/>
            <p:cNvSpPr/>
            <p:nvPr/>
          </p:nvSpPr>
          <p:spPr>
            <a:xfrm rot="-758099">
              <a:off x="1224962" y="2016315"/>
              <a:ext cx="61965" cy="37753"/>
            </a:xfrm>
            <a:custGeom>
              <a:rect b="b" l="l" r="r" t="t"/>
              <a:pathLst>
                <a:path extrusionOk="0" h="1157" w="1899">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5"/>
            <p:cNvSpPr/>
            <p:nvPr/>
          </p:nvSpPr>
          <p:spPr>
            <a:xfrm rot="-758099">
              <a:off x="1403438" y="1941288"/>
              <a:ext cx="70938" cy="18567"/>
            </a:xfrm>
            <a:custGeom>
              <a:rect b="b" l="l" r="r" t="t"/>
              <a:pathLst>
                <a:path extrusionOk="0" h="569" w="2174">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5"/>
            <p:cNvSpPr/>
            <p:nvPr/>
          </p:nvSpPr>
          <p:spPr>
            <a:xfrm rot="-758099">
              <a:off x="894530" y="2355915"/>
              <a:ext cx="1291373" cy="1013135"/>
            </a:xfrm>
            <a:custGeom>
              <a:rect b="b" l="l" r="r" t="t"/>
              <a:pathLst>
                <a:path extrusionOk="0" h="31049" w="39576">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5"/>
            <p:cNvSpPr/>
            <p:nvPr/>
          </p:nvSpPr>
          <p:spPr>
            <a:xfrm rot="-758099">
              <a:off x="1252943" y="2258743"/>
              <a:ext cx="353679" cy="597883"/>
            </a:xfrm>
            <a:custGeom>
              <a:rect b="b" l="l" r="r" t="t"/>
              <a:pathLst>
                <a:path extrusionOk="0" h="18323" w="10839">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5"/>
            <p:cNvSpPr/>
            <p:nvPr/>
          </p:nvSpPr>
          <p:spPr>
            <a:xfrm rot="-758099">
              <a:off x="1252521" y="2254931"/>
              <a:ext cx="350807" cy="602060"/>
            </a:xfrm>
            <a:custGeom>
              <a:rect b="b" l="l" r="r" t="t"/>
              <a:pathLst>
                <a:path extrusionOk="0" fill="none" h="18451" w="10751">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cap="rnd" cmpd="sng" w="6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5"/>
            <p:cNvSpPr/>
            <p:nvPr/>
          </p:nvSpPr>
          <p:spPr>
            <a:xfrm rot="-758099">
              <a:off x="1411877" y="2283970"/>
              <a:ext cx="43659" cy="103992"/>
            </a:xfrm>
            <a:custGeom>
              <a:rect b="b" l="l" r="r" t="t"/>
              <a:pathLst>
                <a:path extrusionOk="0" h="3187" w="1338">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5"/>
            <p:cNvSpPr/>
            <p:nvPr/>
          </p:nvSpPr>
          <p:spPr>
            <a:xfrm rot="-758099">
              <a:off x="1469038" y="2335163"/>
              <a:ext cx="31521" cy="67186"/>
            </a:xfrm>
            <a:custGeom>
              <a:rect b="b" l="l" r="r" t="t"/>
              <a:pathLst>
                <a:path extrusionOk="0" h="2059" w="966">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5"/>
            <p:cNvSpPr/>
            <p:nvPr/>
          </p:nvSpPr>
          <p:spPr>
            <a:xfrm rot="-758099">
              <a:off x="1510765" y="2368819"/>
              <a:ext cx="28584" cy="78900"/>
            </a:xfrm>
            <a:custGeom>
              <a:rect b="b" l="l" r="r" t="t"/>
              <a:pathLst>
                <a:path extrusionOk="0" h="2418" w="876">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5"/>
            <p:cNvSpPr/>
            <p:nvPr/>
          </p:nvSpPr>
          <p:spPr>
            <a:xfrm rot="-758099">
              <a:off x="1021522" y="2764054"/>
              <a:ext cx="639617" cy="654040"/>
            </a:xfrm>
            <a:custGeom>
              <a:rect b="b" l="l" r="r" t="t"/>
              <a:pathLst>
                <a:path extrusionOk="0" h="20044" w="19602">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5"/>
            <p:cNvSpPr/>
            <p:nvPr/>
          </p:nvSpPr>
          <p:spPr>
            <a:xfrm rot="-758099">
              <a:off x="1034568" y="2758524"/>
              <a:ext cx="626467" cy="656748"/>
            </a:xfrm>
            <a:custGeom>
              <a:rect b="b" l="l" r="r" t="t"/>
              <a:pathLst>
                <a:path extrusionOk="0" h="20127" w="19199">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5"/>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5"/>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5"/>
            <p:cNvSpPr/>
            <p:nvPr/>
          </p:nvSpPr>
          <p:spPr>
            <a:xfrm rot="-758099">
              <a:off x="1635191" y="2571135"/>
              <a:ext cx="583134" cy="353320"/>
            </a:xfrm>
            <a:custGeom>
              <a:rect b="b" l="l" r="r" t="t"/>
              <a:pathLst>
                <a:path extrusionOk="0" h="10828" w="17871">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5"/>
            <p:cNvSpPr/>
            <p:nvPr/>
          </p:nvSpPr>
          <p:spPr>
            <a:xfrm rot="-758099">
              <a:off x="1669632" y="2640795"/>
              <a:ext cx="640563" cy="632177"/>
            </a:xfrm>
            <a:custGeom>
              <a:rect b="b" l="l" r="r" t="t"/>
              <a:pathLst>
                <a:path extrusionOk="0" h="19374" w="19631">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5"/>
            <p:cNvSpPr/>
            <p:nvPr/>
          </p:nvSpPr>
          <p:spPr>
            <a:xfrm rot="-758099">
              <a:off x="1623160" y="2757463"/>
              <a:ext cx="209290" cy="574977"/>
            </a:xfrm>
            <a:custGeom>
              <a:rect b="b" l="l" r="r" t="t"/>
              <a:pathLst>
                <a:path extrusionOk="0" h="17621" w="6414">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5"/>
            <p:cNvSpPr/>
            <p:nvPr/>
          </p:nvSpPr>
          <p:spPr>
            <a:xfrm rot="-758099">
              <a:off x="1829672" y="2674845"/>
              <a:ext cx="157278" cy="616613"/>
            </a:xfrm>
            <a:custGeom>
              <a:rect b="b" l="l" r="r" t="t"/>
              <a:pathLst>
                <a:path extrusionOk="0" h="18897" w="482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5"/>
            <p:cNvSpPr/>
            <p:nvPr/>
          </p:nvSpPr>
          <p:spPr>
            <a:xfrm rot="-758099">
              <a:off x="2066106" y="2592820"/>
              <a:ext cx="148304" cy="646274"/>
            </a:xfrm>
            <a:custGeom>
              <a:rect b="b" l="l" r="r" t="t"/>
              <a:pathLst>
                <a:path extrusionOk="0" h="19806" w="4545">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5"/>
            <p:cNvSpPr/>
            <p:nvPr/>
          </p:nvSpPr>
          <p:spPr>
            <a:xfrm rot="-758099">
              <a:off x="2083722" y="2653543"/>
              <a:ext cx="43039" cy="115739"/>
            </a:xfrm>
            <a:custGeom>
              <a:rect b="b" l="l" r="r" t="t"/>
              <a:pathLst>
                <a:path extrusionOk="0" h="3547" w="1319">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5"/>
            <p:cNvSpPr/>
            <p:nvPr/>
          </p:nvSpPr>
          <p:spPr>
            <a:xfrm rot="-758099">
              <a:off x="2112809" y="2792349"/>
              <a:ext cx="31456" cy="75343"/>
            </a:xfrm>
            <a:custGeom>
              <a:rect b="b" l="l" r="r" t="t"/>
              <a:pathLst>
                <a:path extrusionOk="0" h="2309" w="964">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5"/>
            <p:cNvSpPr/>
            <p:nvPr/>
          </p:nvSpPr>
          <p:spPr>
            <a:xfrm rot="-758099">
              <a:off x="2174291" y="2564054"/>
              <a:ext cx="150849" cy="650450"/>
            </a:xfrm>
            <a:custGeom>
              <a:rect b="b" l="l" r="r" t="t"/>
              <a:pathLst>
                <a:path extrusionOk="0" h="19934" w="4623">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5"/>
            <p:cNvSpPr/>
            <p:nvPr/>
          </p:nvSpPr>
          <p:spPr>
            <a:xfrm rot="-758099">
              <a:off x="817181" y="3118294"/>
              <a:ext cx="358802" cy="333611"/>
            </a:xfrm>
            <a:custGeom>
              <a:rect b="b" l="l" r="r" t="t"/>
              <a:pathLst>
                <a:path extrusionOk="0" h="10224" w="10996">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5"/>
            <p:cNvSpPr/>
            <p:nvPr/>
          </p:nvSpPr>
          <p:spPr>
            <a:xfrm rot="-758099">
              <a:off x="1950861" y="2051752"/>
              <a:ext cx="284601" cy="423181"/>
            </a:xfrm>
            <a:custGeom>
              <a:rect b="b" l="l" r="r" t="t"/>
              <a:pathLst>
                <a:path extrusionOk="0" h="12969" w="8722">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5"/>
            <p:cNvSpPr/>
            <p:nvPr/>
          </p:nvSpPr>
          <p:spPr>
            <a:xfrm rot="-758099">
              <a:off x="742434" y="2422395"/>
              <a:ext cx="241986" cy="293965"/>
            </a:xfrm>
            <a:custGeom>
              <a:rect b="b" l="l" r="r" t="t"/>
              <a:pathLst>
                <a:path extrusionOk="0" h="9009" w="7416">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5"/>
          <p:cNvGrpSpPr/>
          <p:nvPr/>
        </p:nvGrpSpPr>
        <p:grpSpPr>
          <a:xfrm>
            <a:off x="6967350" y="2597925"/>
            <a:ext cx="1840779" cy="2116810"/>
            <a:chOff x="6752050" y="2491675"/>
            <a:chExt cx="1840779" cy="2116810"/>
          </a:xfrm>
        </p:grpSpPr>
        <p:sp>
          <p:nvSpPr>
            <p:cNvPr id="4913" name="Google Shape;4913;p65"/>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5"/>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5"/>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5"/>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5"/>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5"/>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5"/>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5"/>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5"/>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5"/>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5"/>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5"/>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5"/>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5"/>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5"/>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5"/>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65"/>
          <p:cNvGrpSpPr/>
          <p:nvPr/>
        </p:nvGrpSpPr>
        <p:grpSpPr>
          <a:xfrm rot="-2700000">
            <a:off x="820080" y="3626803"/>
            <a:ext cx="1175764" cy="998240"/>
            <a:chOff x="3502275" y="3218775"/>
            <a:chExt cx="1175775" cy="998250"/>
          </a:xfrm>
        </p:grpSpPr>
        <p:sp>
          <p:nvSpPr>
            <p:cNvPr id="4930" name="Google Shape;4930;p65"/>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5"/>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5"/>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5"/>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5"/>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5"/>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5"/>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5"/>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5"/>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5"/>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65"/>
          <p:cNvGrpSpPr/>
          <p:nvPr/>
        </p:nvGrpSpPr>
        <p:grpSpPr>
          <a:xfrm rot="-1006400">
            <a:off x="7059941" y="534932"/>
            <a:ext cx="1458345" cy="856666"/>
            <a:chOff x="3285175" y="1554625"/>
            <a:chExt cx="1458275" cy="856625"/>
          </a:xfrm>
        </p:grpSpPr>
        <p:sp>
          <p:nvSpPr>
            <p:cNvPr id="4943" name="Google Shape;4943;p6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8" name="Google Shape;4958;p65"/>
          <p:cNvSpPr/>
          <p:nvPr/>
        </p:nvSpPr>
        <p:spPr>
          <a:xfrm>
            <a:off x="2717850" y="3425477"/>
            <a:ext cx="3580500" cy="830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59" name="Google Shape;4959;p65"/>
          <p:cNvPicPr preferRelativeResize="0"/>
          <p:nvPr/>
        </p:nvPicPr>
        <p:blipFill>
          <a:blip r:embed="rId3">
            <a:alphaModFix/>
          </a:blip>
          <a:stretch>
            <a:fillRect/>
          </a:stretch>
        </p:blipFill>
        <p:spPr>
          <a:xfrm>
            <a:off x="2463538" y="2163113"/>
            <a:ext cx="3933825" cy="866775"/>
          </a:xfrm>
          <a:prstGeom prst="rect">
            <a:avLst/>
          </a:prstGeom>
          <a:noFill/>
          <a:ln>
            <a:noFill/>
          </a:ln>
        </p:spPr>
      </p:pic>
      <p:pic>
        <p:nvPicPr>
          <p:cNvPr id="4960" name="Google Shape;4960;p65"/>
          <p:cNvPicPr preferRelativeResize="0"/>
          <p:nvPr/>
        </p:nvPicPr>
        <p:blipFill>
          <a:blip r:embed="rId4">
            <a:alphaModFix/>
          </a:blip>
          <a:stretch>
            <a:fillRect/>
          </a:stretch>
        </p:blipFill>
        <p:spPr>
          <a:xfrm>
            <a:off x="2634988" y="3308163"/>
            <a:ext cx="3590925" cy="1209675"/>
          </a:xfrm>
          <a:prstGeom prst="rect">
            <a:avLst/>
          </a:prstGeom>
          <a:noFill/>
          <a:ln>
            <a:noFill/>
          </a:ln>
        </p:spPr>
      </p:pic>
      <p:pic>
        <p:nvPicPr>
          <p:cNvPr id="4961" name="Google Shape;4961;p65"/>
          <p:cNvPicPr preferRelativeResize="0"/>
          <p:nvPr/>
        </p:nvPicPr>
        <p:blipFill>
          <a:blip r:embed="rId5">
            <a:alphaModFix/>
          </a:blip>
          <a:stretch>
            <a:fillRect/>
          </a:stretch>
        </p:blipFill>
        <p:spPr>
          <a:xfrm>
            <a:off x="2176600" y="800475"/>
            <a:ext cx="4848225" cy="116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grpSp>
        <p:nvGrpSpPr>
          <p:cNvPr id="1036" name="Google Shape;1036;p29"/>
          <p:cNvGrpSpPr/>
          <p:nvPr/>
        </p:nvGrpSpPr>
        <p:grpSpPr>
          <a:xfrm flipH="1">
            <a:off x="5028775" y="3174275"/>
            <a:ext cx="3753450" cy="1969225"/>
            <a:chOff x="143902" y="3174400"/>
            <a:chExt cx="3753450" cy="1969225"/>
          </a:xfrm>
        </p:grpSpPr>
        <p:sp>
          <p:nvSpPr>
            <p:cNvPr id="1037" name="Google Shape;1037;p29"/>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9"/>
            <p:cNvGrpSpPr/>
            <p:nvPr/>
          </p:nvGrpSpPr>
          <p:grpSpPr>
            <a:xfrm>
              <a:off x="143902" y="3174400"/>
              <a:ext cx="3753450" cy="1909665"/>
              <a:chOff x="143902" y="3174400"/>
              <a:chExt cx="3753450" cy="1909665"/>
            </a:xfrm>
          </p:grpSpPr>
          <p:sp>
            <p:nvSpPr>
              <p:cNvPr id="1039" name="Google Shape;1039;p29"/>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1040" name="Google Shape;1040;p29"/>
              <p:cNvGrpSpPr/>
              <p:nvPr/>
            </p:nvGrpSpPr>
            <p:grpSpPr>
              <a:xfrm rot="-3088787">
                <a:off x="247795" y="4300754"/>
                <a:ext cx="725754" cy="615483"/>
                <a:chOff x="5417612" y="4008755"/>
                <a:chExt cx="725743" cy="615474"/>
              </a:xfrm>
            </p:grpSpPr>
            <p:sp>
              <p:nvSpPr>
                <p:cNvPr id="1041" name="Google Shape;1041;p29"/>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45" name="Google Shape;1045;p29"/>
          <p:cNvSpPr txBox="1"/>
          <p:nvPr>
            <p:ph type="title"/>
          </p:nvPr>
        </p:nvSpPr>
        <p:spPr>
          <a:xfrm>
            <a:off x="4633227" y="2568000"/>
            <a:ext cx="33126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Data Preprocessing</a:t>
            </a:r>
            <a:endParaRPr sz="2700"/>
          </a:p>
        </p:txBody>
      </p:sp>
      <p:sp>
        <p:nvSpPr>
          <p:cNvPr id="1046" name="Google Shape;1046;p29"/>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047" name="Google Shape;1047;p29"/>
          <p:cNvGrpSpPr/>
          <p:nvPr/>
        </p:nvGrpSpPr>
        <p:grpSpPr>
          <a:xfrm>
            <a:off x="1153627" y="880589"/>
            <a:ext cx="2890816" cy="3382302"/>
            <a:chOff x="1216125" y="955275"/>
            <a:chExt cx="2763158" cy="3232940"/>
          </a:xfrm>
        </p:grpSpPr>
        <p:sp>
          <p:nvSpPr>
            <p:cNvPr id="1048" name="Google Shape;1048;p29"/>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9"/>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9"/>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9"/>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9"/>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9"/>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9"/>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29"/>
          <p:cNvGrpSpPr/>
          <p:nvPr/>
        </p:nvGrpSpPr>
        <p:grpSpPr>
          <a:xfrm rot="-2168336">
            <a:off x="340929" y="483154"/>
            <a:ext cx="825790" cy="701108"/>
            <a:chOff x="3502275" y="3218775"/>
            <a:chExt cx="1175775" cy="998250"/>
          </a:xfrm>
        </p:grpSpPr>
        <p:sp>
          <p:nvSpPr>
            <p:cNvPr id="1112" name="Google Shape;1112;p29"/>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29"/>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29"/>
          <p:cNvGrpSpPr/>
          <p:nvPr/>
        </p:nvGrpSpPr>
        <p:grpSpPr>
          <a:xfrm>
            <a:off x="7339468" y="308176"/>
            <a:ext cx="1431589" cy="840949"/>
            <a:chOff x="3285175" y="1554625"/>
            <a:chExt cx="1458275" cy="856625"/>
          </a:xfrm>
        </p:grpSpPr>
        <p:sp>
          <p:nvSpPr>
            <p:cNvPr id="1126" name="Google Shape;1126;p2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29"/>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2" name="Google Shape;1142;p29"/>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3" name="Google Shape;1143;p29"/>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p29"/>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5" name="Google Shape;1145;p29"/>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6" name="Google Shape;1146;p29"/>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7" name="Google Shape;1147;p29"/>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p29"/>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30"/>
          <p:cNvSpPr txBox="1"/>
          <p:nvPr>
            <p:ph idx="1" type="body"/>
          </p:nvPr>
        </p:nvSpPr>
        <p:spPr>
          <a:xfrm>
            <a:off x="774650" y="1273450"/>
            <a:ext cx="4562100" cy="193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Main Highlights</a:t>
            </a:r>
            <a:endParaRPr sz="1400"/>
          </a:p>
          <a:p>
            <a:pPr indent="-317500" lvl="0" marL="914400" rtl="0" algn="l">
              <a:lnSpc>
                <a:spcPct val="115000"/>
              </a:lnSpc>
              <a:spcBef>
                <a:spcPts val="0"/>
              </a:spcBef>
              <a:spcAft>
                <a:spcPts val="0"/>
              </a:spcAft>
              <a:buClr>
                <a:schemeClr val="lt2"/>
              </a:buClr>
              <a:buSzPts val="1400"/>
              <a:buAutoNum type="arabicPeriod"/>
            </a:pPr>
            <a:r>
              <a:rPr lang="en" sz="1400"/>
              <a:t>Removed invalid data for all dataset</a:t>
            </a:r>
            <a:endParaRPr sz="1400"/>
          </a:p>
          <a:p>
            <a:pPr indent="-317500" lvl="0" marL="914400" rtl="0" algn="l">
              <a:lnSpc>
                <a:spcPct val="115000"/>
              </a:lnSpc>
              <a:spcBef>
                <a:spcPts val="0"/>
              </a:spcBef>
              <a:spcAft>
                <a:spcPts val="0"/>
              </a:spcAft>
              <a:buClr>
                <a:schemeClr val="lt2"/>
              </a:buClr>
              <a:buSzPts val="1400"/>
              <a:buAutoNum type="arabicPeriod"/>
            </a:pPr>
            <a:r>
              <a:rPr lang="en" sz="1400"/>
              <a:t>Removed duplicate data for all dataset except ratings_small.csv</a:t>
            </a:r>
            <a:endParaRPr sz="1400"/>
          </a:p>
          <a:p>
            <a:pPr indent="-317500" lvl="0" marL="914400" rtl="0" algn="l">
              <a:lnSpc>
                <a:spcPct val="115000"/>
              </a:lnSpc>
              <a:spcBef>
                <a:spcPts val="0"/>
              </a:spcBef>
              <a:spcAft>
                <a:spcPts val="0"/>
              </a:spcAft>
              <a:buClr>
                <a:schemeClr val="lt2"/>
              </a:buClr>
              <a:buSzPts val="1400"/>
              <a:buAutoNum type="arabicPeriod"/>
            </a:pPr>
            <a:r>
              <a:rPr lang="en" sz="1400"/>
              <a:t>Trimmed movies_metadata.csv, credits.csv and keywords.csv to only include movies in ratings_small.csv</a:t>
            </a:r>
            <a:endParaRPr sz="1400"/>
          </a:p>
        </p:txBody>
      </p:sp>
      <p:sp>
        <p:nvSpPr>
          <p:cNvPr id="1154" name="Google Shape;115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Preprocessing</a:t>
            </a:r>
            <a:endParaRPr/>
          </a:p>
        </p:txBody>
      </p:sp>
      <p:grpSp>
        <p:nvGrpSpPr>
          <p:cNvPr id="1155" name="Google Shape;1155;p30"/>
          <p:cNvGrpSpPr/>
          <p:nvPr/>
        </p:nvGrpSpPr>
        <p:grpSpPr>
          <a:xfrm>
            <a:off x="5459150" y="1242100"/>
            <a:ext cx="2964844" cy="2815459"/>
            <a:chOff x="5171900" y="1164025"/>
            <a:chExt cx="2964844" cy="2815459"/>
          </a:xfrm>
        </p:grpSpPr>
        <p:sp>
          <p:nvSpPr>
            <p:cNvPr id="1156" name="Google Shape;1156;p30"/>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30"/>
          <p:cNvGrpSpPr/>
          <p:nvPr/>
        </p:nvGrpSpPr>
        <p:grpSpPr>
          <a:xfrm>
            <a:off x="257577" y="4164479"/>
            <a:ext cx="1299031" cy="763082"/>
            <a:chOff x="3285175" y="1554625"/>
            <a:chExt cx="1458275" cy="856625"/>
          </a:xfrm>
        </p:grpSpPr>
        <p:sp>
          <p:nvSpPr>
            <p:cNvPr id="1202" name="Google Shape;1202;p30"/>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0"/>
          <p:cNvGrpSpPr/>
          <p:nvPr/>
        </p:nvGrpSpPr>
        <p:grpSpPr>
          <a:xfrm>
            <a:off x="7893446" y="188324"/>
            <a:ext cx="926750" cy="870532"/>
            <a:chOff x="220838" y="-10150"/>
            <a:chExt cx="1417700" cy="1331700"/>
          </a:xfrm>
        </p:grpSpPr>
        <p:sp>
          <p:nvSpPr>
            <p:cNvPr id="1218" name="Google Shape;1218;p30"/>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30"/>
          <p:cNvSpPr/>
          <p:nvPr/>
        </p:nvSpPr>
        <p:spPr>
          <a:xfrm>
            <a:off x="125825" y="28064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5" name="Google Shape;1265;p30"/>
          <p:cNvSpPr/>
          <p:nvPr/>
        </p:nvSpPr>
        <p:spPr>
          <a:xfrm>
            <a:off x="214850" y="188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30"/>
          <p:cNvSpPr/>
          <p:nvPr/>
        </p:nvSpPr>
        <p:spPr>
          <a:xfrm>
            <a:off x="2426775" y="45336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7" name="Google Shape;1267;p30"/>
          <p:cNvSpPr/>
          <p:nvPr/>
        </p:nvSpPr>
        <p:spPr>
          <a:xfrm>
            <a:off x="4416900" y="43151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p30"/>
          <p:cNvSpPr/>
          <p:nvPr/>
        </p:nvSpPr>
        <p:spPr>
          <a:xfrm>
            <a:off x="6470400" y="44658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p30"/>
          <p:cNvSpPr/>
          <p:nvPr/>
        </p:nvSpPr>
        <p:spPr>
          <a:xfrm>
            <a:off x="8260400" y="4364785"/>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0" name="Google Shape;1270;p30"/>
          <p:cNvSpPr/>
          <p:nvPr/>
        </p:nvSpPr>
        <p:spPr>
          <a:xfrm>
            <a:off x="8471075" y="23409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1" name="Google Shape;1271;p30"/>
          <p:cNvSpPr/>
          <p:nvPr/>
        </p:nvSpPr>
        <p:spPr>
          <a:xfrm>
            <a:off x="5634525" y="747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2" name="Google Shape;1272;p30"/>
          <p:cNvSpPr/>
          <p:nvPr/>
        </p:nvSpPr>
        <p:spPr>
          <a:xfrm>
            <a:off x="2819100" y="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grpSp>
        <p:nvGrpSpPr>
          <p:cNvPr id="1277" name="Google Shape;1277;p31"/>
          <p:cNvGrpSpPr/>
          <p:nvPr/>
        </p:nvGrpSpPr>
        <p:grpSpPr>
          <a:xfrm flipH="1">
            <a:off x="5028775" y="3174275"/>
            <a:ext cx="3753450" cy="1969225"/>
            <a:chOff x="143902" y="3174400"/>
            <a:chExt cx="3753450" cy="1969225"/>
          </a:xfrm>
        </p:grpSpPr>
        <p:sp>
          <p:nvSpPr>
            <p:cNvPr id="1278" name="Google Shape;1278;p31"/>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31"/>
            <p:cNvGrpSpPr/>
            <p:nvPr/>
          </p:nvGrpSpPr>
          <p:grpSpPr>
            <a:xfrm>
              <a:off x="143902" y="3174400"/>
              <a:ext cx="3753450" cy="1909665"/>
              <a:chOff x="143902" y="3174400"/>
              <a:chExt cx="3753450" cy="1909665"/>
            </a:xfrm>
          </p:grpSpPr>
          <p:sp>
            <p:nvSpPr>
              <p:cNvPr id="1280" name="Google Shape;1280;p31"/>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1281" name="Google Shape;1281;p31"/>
              <p:cNvGrpSpPr/>
              <p:nvPr/>
            </p:nvGrpSpPr>
            <p:grpSpPr>
              <a:xfrm rot="-3088787">
                <a:off x="247795" y="4300754"/>
                <a:ext cx="725754" cy="615483"/>
                <a:chOff x="5417612" y="4008755"/>
                <a:chExt cx="725743" cy="615474"/>
              </a:xfrm>
            </p:grpSpPr>
            <p:sp>
              <p:nvSpPr>
                <p:cNvPr id="1282" name="Google Shape;1282;p31"/>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86" name="Google Shape;1286;p31"/>
          <p:cNvSpPr txBox="1"/>
          <p:nvPr>
            <p:ph type="title"/>
          </p:nvPr>
        </p:nvSpPr>
        <p:spPr>
          <a:xfrm>
            <a:off x="4633227" y="2568000"/>
            <a:ext cx="33126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t>Demographic Filtering</a:t>
            </a:r>
            <a:endParaRPr sz="2700"/>
          </a:p>
        </p:txBody>
      </p:sp>
      <p:sp>
        <p:nvSpPr>
          <p:cNvPr id="1287" name="Google Shape;1287;p31"/>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288" name="Google Shape;1288;p31"/>
          <p:cNvGrpSpPr/>
          <p:nvPr/>
        </p:nvGrpSpPr>
        <p:grpSpPr>
          <a:xfrm>
            <a:off x="1153627" y="880589"/>
            <a:ext cx="2890816" cy="3382302"/>
            <a:chOff x="1216125" y="955275"/>
            <a:chExt cx="2763158" cy="3232940"/>
          </a:xfrm>
        </p:grpSpPr>
        <p:sp>
          <p:nvSpPr>
            <p:cNvPr id="1289" name="Google Shape;1289;p31"/>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1"/>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1"/>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1"/>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1"/>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1"/>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1"/>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1"/>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1"/>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1"/>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1"/>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1"/>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1"/>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1"/>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1"/>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1"/>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1"/>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1"/>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1"/>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1"/>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1"/>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1"/>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1"/>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1"/>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1"/>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1"/>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1"/>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1"/>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1"/>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1"/>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1"/>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1"/>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1"/>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1"/>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1"/>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1"/>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1"/>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1"/>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1"/>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1"/>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1"/>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1"/>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1"/>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1"/>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1"/>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1"/>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31"/>
          <p:cNvGrpSpPr/>
          <p:nvPr/>
        </p:nvGrpSpPr>
        <p:grpSpPr>
          <a:xfrm rot="-2168336">
            <a:off x="340929" y="483154"/>
            <a:ext cx="825790" cy="701108"/>
            <a:chOff x="3502275" y="3218775"/>
            <a:chExt cx="1175775" cy="998250"/>
          </a:xfrm>
        </p:grpSpPr>
        <p:sp>
          <p:nvSpPr>
            <p:cNvPr id="1353" name="Google Shape;1353;p31"/>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1"/>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31"/>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31"/>
          <p:cNvGrpSpPr/>
          <p:nvPr/>
        </p:nvGrpSpPr>
        <p:grpSpPr>
          <a:xfrm>
            <a:off x="7339468" y="308176"/>
            <a:ext cx="1431589" cy="840949"/>
            <a:chOff x="3285175" y="1554625"/>
            <a:chExt cx="1458275" cy="856625"/>
          </a:xfrm>
        </p:grpSpPr>
        <p:sp>
          <p:nvSpPr>
            <p:cNvPr id="1367" name="Google Shape;1367;p31"/>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1"/>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1"/>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31"/>
          <p:cNvSpPr/>
          <p:nvPr/>
        </p:nvSpPr>
        <p:spPr>
          <a:xfrm>
            <a:off x="115275" y="27983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3" name="Google Shape;1383;p31"/>
          <p:cNvSpPr/>
          <p:nvPr/>
        </p:nvSpPr>
        <p:spPr>
          <a:xfrm>
            <a:off x="213625" y="4390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4" name="Google Shape;1384;p31"/>
          <p:cNvSpPr/>
          <p:nvPr/>
        </p:nvSpPr>
        <p:spPr>
          <a:xfrm>
            <a:off x="223542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5" name="Google Shape;1385;p31"/>
          <p:cNvSpPr/>
          <p:nvPr/>
        </p:nvSpPr>
        <p:spPr>
          <a:xfrm>
            <a:off x="4130475" y="45638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6" name="Google Shape;1386;p31"/>
          <p:cNvSpPr/>
          <p:nvPr/>
        </p:nvSpPr>
        <p:spPr>
          <a:xfrm>
            <a:off x="6215650" y="46817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7" name="Google Shape;1387;p31"/>
          <p:cNvSpPr/>
          <p:nvPr/>
        </p:nvSpPr>
        <p:spPr>
          <a:xfrm>
            <a:off x="8476950" y="23408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8" name="Google Shape;1388;p31"/>
          <p:cNvSpPr/>
          <p:nvPr/>
        </p:nvSpPr>
        <p:spPr>
          <a:xfrm>
            <a:off x="5655850" y="1169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9" name="Google Shape;1389;p31"/>
          <p:cNvSpPr/>
          <p:nvPr/>
        </p:nvSpPr>
        <p:spPr>
          <a:xfrm>
            <a:off x="2660900" y="-2"/>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32"/>
          <p:cNvSpPr txBox="1"/>
          <p:nvPr>
            <p:ph idx="1" type="body"/>
          </p:nvPr>
        </p:nvSpPr>
        <p:spPr>
          <a:xfrm>
            <a:off x="774650" y="1273450"/>
            <a:ext cx="7485900" cy="71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1. Find a value for the minimum number of votes required for a movie to be listed in the recommendations. We used the 90th percentile as our cutoff</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395" name="Google Shape;139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Filtering</a:t>
            </a:r>
            <a:endParaRPr>
              <a:solidFill>
                <a:schemeClr val="lt1"/>
              </a:solidFill>
            </a:endParaRPr>
          </a:p>
        </p:txBody>
      </p:sp>
      <p:grpSp>
        <p:nvGrpSpPr>
          <p:cNvPr id="1396" name="Google Shape;1396;p32"/>
          <p:cNvGrpSpPr/>
          <p:nvPr/>
        </p:nvGrpSpPr>
        <p:grpSpPr>
          <a:xfrm>
            <a:off x="257577" y="4164479"/>
            <a:ext cx="1299031" cy="763082"/>
            <a:chOff x="3285175" y="1554625"/>
            <a:chExt cx="1458275" cy="856625"/>
          </a:xfrm>
        </p:grpSpPr>
        <p:sp>
          <p:nvSpPr>
            <p:cNvPr id="1397" name="Google Shape;1397;p3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32"/>
          <p:cNvGrpSpPr/>
          <p:nvPr/>
        </p:nvGrpSpPr>
        <p:grpSpPr>
          <a:xfrm>
            <a:off x="7893446" y="188324"/>
            <a:ext cx="926750" cy="870532"/>
            <a:chOff x="220838" y="-10150"/>
            <a:chExt cx="1417700" cy="1331700"/>
          </a:xfrm>
        </p:grpSpPr>
        <p:sp>
          <p:nvSpPr>
            <p:cNvPr id="1413" name="Google Shape;1413;p3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32"/>
          <p:cNvSpPr/>
          <p:nvPr/>
        </p:nvSpPr>
        <p:spPr>
          <a:xfrm>
            <a:off x="125825" y="28064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0" name="Google Shape;1460;p32"/>
          <p:cNvSpPr/>
          <p:nvPr/>
        </p:nvSpPr>
        <p:spPr>
          <a:xfrm>
            <a:off x="214850" y="188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1" name="Google Shape;1461;p32"/>
          <p:cNvSpPr/>
          <p:nvPr/>
        </p:nvSpPr>
        <p:spPr>
          <a:xfrm>
            <a:off x="2426775" y="45336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2" name="Google Shape;1462;p32"/>
          <p:cNvSpPr/>
          <p:nvPr/>
        </p:nvSpPr>
        <p:spPr>
          <a:xfrm>
            <a:off x="4416900" y="43151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3" name="Google Shape;1463;p32"/>
          <p:cNvSpPr/>
          <p:nvPr/>
        </p:nvSpPr>
        <p:spPr>
          <a:xfrm>
            <a:off x="6470400" y="44658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4" name="Google Shape;1464;p32"/>
          <p:cNvSpPr/>
          <p:nvPr/>
        </p:nvSpPr>
        <p:spPr>
          <a:xfrm>
            <a:off x="8260400" y="4364785"/>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5" name="Google Shape;1465;p32"/>
          <p:cNvSpPr/>
          <p:nvPr/>
        </p:nvSpPr>
        <p:spPr>
          <a:xfrm>
            <a:off x="8471075" y="23409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6" name="Google Shape;1466;p32"/>
          <p:cNvSpPr/>
          <p:nvPr/>
        </p:nvSpPr>
        <p:spPr>
          <a:xfrm>
            <a:off x="5634525" y="747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7" name="Google Shape;1467;p32"/>
          <p:cNvSpPr/>
          <p:nvPr/>
        </p:nvSpPr>
        <p:spPr>
          <a:xfrm>
            <a:off x="2819100" y="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8" name="Google Shape;1468;p32"/>
          <p:cNvPicPr preferRelativeResize="0"/>
          <p:nvPr/>
        </p:nvPicPr>
        <p:blipFill>
          <a:blip r:embed="rId3">
            <a:alphaModFix/>
          </a:blip>
          <a:stretch>
            <a:fillRect/>
          </a:stretch>
        </p:blipFill>
        <p:spPr>
          <a:xfrm>
            <a:off x="2412913" y="2065863"/>
            <a:ext cx="4209375" cy="870525"/>
          </a:xfrm>
          <a:prstGeom prst="rect">
            <a:avLst/>
          </a:prstGeom>
          <a:noFill/>
          <a:ln>
            <a:noFill/>
          </a:ln>
        </p:spPr>
      </p:pic>
      <p:sp>
        <p:nvSpPr>
          <p:cNvPr id="1469" name="Google Shape;1469;p32"/>
          <p:cNvSpPr txBox="1"/>
          <p:nvPr>
            <p:ph idx="1" type="body"/>
          </p:nvPr>
        </p:nvSpPr>
        <p:spPr>
          <a:xfrm>
            <a:off x="829050" y="3095675"/>
            <a:ext cx="7485900" cy="71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This means that for a movie to be in our recommendations, it needs to have at least 160 user ratings</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33"/>
          <p:cNvSpPr txBox="1"/>
          <p:nvPr>
            <p:ph idx="1" type="body"/>
          </p:nvPr>
        </p:nvSpPr>
        <p:spPr>
          <a:xfrm>
            <a:off x="774650" y="1273450"/>
            <a:ext cx="7485900" cy="28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2. Calculate the weighted score for each qualified movie.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The formula we use is: Weighted Rating (WR) = ((𝑣/𝑣+𝑚)𝑅)+((𝑚/𝑣+𝑚)𝐶) where, </a:t>
            </a:r>
            <a:endParaRPr sz="1300"/>
          </a:p>
          <a:p>
            <a:pPr indent="0" lvl="0" marL="457200" rtl="0" algn="l">
              <a:lnSpc>
                <a:spcPct val="115000"/>
              </a:lnSpc>
              <a:spcBef>
                <a:spcPts val="0"/>
              </a:spcBef>
              <a:spcAft>
                <a:spcPts val="0"/>
              </a:spcAft>
              <a:buNone/>
            </a:pPr>
            <a:r>
              <a:rPr lang="en" sz="1300"/>
              <a:t>v: the number of votes for the movie</a:t>
            </a:r>
            <a:endParaRPr sz="1300"/>
          </a:p>
          <a:p>
            <a:pPr indent="457200" lvl="0" marL="0" rtl="0" algn="l">
              <a:lnSpc>
                <a:spcPct val="115000"/>
              </a:lnSpc>
              <a:spcBef>
                <a:spcPts val="0"/>
              </a:spcBef>
              <a:spcAft>
                <a:spcPts val="0"/>
              </a:spcAft>
              <a:buNone/>
            </a:pPr>
            <a:r>
              <a:rPr lang="en" sz="1300"/>
              <a:t>m: the minimum votes required to be listed in the chart</a:t>
            </a:r>
            <a:endParaRPr sz="1300"/>
          </a:p>
          <a:p>
            <a:pPr indent="457200" lvl="0" marL="0" rtl="0" algn="l">
              <a:lnSpc>
                <a:spcPct val="115000"/>
              </a:lnSpc>
              <a:spcBef>
                <a:spcPts val="0"/>
              </a:spcBef>
              <a:spcAft>
                <a:spcPts val="0"/>
              </a:spcAft>
              <a:buNone/>
            </a:pPr>
            <a:r>
              <a:rPr lang="en" sz="1300"/>
              <a:t>R: the average rating of the movie</a:t>
            </a:r>
            <a:endParaRPr sz="1300"/>
          </a:p>
          <a:p>
            <a:pPr indent="457200" lvl="0" marL="0" rtl="0" algn="l">
              <a:lnSpc>
                <a:spcPct val="115000"/>
              </a:lnSpc>
              <a:spcBef>
                <a:spcPts val="0"/>
              </a:spcBef>
              <a:spcAft>
                <a:spcPts val="0"/>
              </a:spcAft>
              <a:buNone/>
            </a:pPr>
            <a:r>
              <a:rPr lang="en" sz="1300"/>
              <a:t>C: the mean vote across the whole report</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This is the Bayesian Average Formula, which we saw from the e-commerce project and decided to use it in ours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Intuition: Penalises movies below the threshold and the mean</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p:txBody>
      </p:sp>
      <p:sp>
        <p:nvSpPr>
          <p:cNvPr id="1475" name="Google Shape;147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Filtering</a:t>
            </a:r>
            <a:endParaRPr>
              <a:solidFill>
                <a:schemeClr val="lt1"/>
              </a:solidFill>
            </a:endParaRPr>
          </a:p>
        </p:txBody>
      </p:sp>
      <p:grpSp>
        <p:nvGrpSpPr>
          <p:cNvPr id="1476" name="Google Shape;1476;p33"/>
          <p:cNvGrpSpPr/>
          <p:nvPr/>
        </p:nvGrpSpPr>
        <p:grpSpPr>
          <a:xfrm>
            <a:off x="257577" y="4164479"/>
            <a:ext cx="1299031" cy="763082"/>
            <a:chOff x="3285175" y="1554625"/>
            <a:chExt cx="1458275" cy="856625"/>
          </a:xfrm>
        </p:grpSpPr>
        <p:sp>
          <p:nvSpPr>
            <p:cNvPr id="1477" name="Google Shape;1477;p3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33"/>
          <p:cNvGrpSpPr/>
          <p:nvPr/>
        </p:nvGrpSpPr>
        <p:grpSpPr>
          <a:xfrm>
            <a:off x="7893446" y="188324"/>
            <a:ext cx="926750" cy="870532"/>
            <a:chOff x="220838" y="-10150"/>
            <a:chExt cx="1417700" cy="1331700"/>
          </a:xfrm>
        </p:grpSpPr>
        <p:sp>
          <p:nvSpPr>
            <p:cNvPr id="1493" name="Google Shape;1493;p3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33"/>
          <p:cNvSpPr/>
          <p:nvPr/>
        </p:nvSpPr>
        <p:spPr>
          <a:xfrm>
            <a:off x="125825" y="280644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0" name="Google Shape;1540;p33"/>
          <p:cNvSpPr/>
          <p:nvPr/>
        </p:nvSpPr>
        <p:spPr>
          <a:xfrm>
            <a:off x="214850" y="188323"/>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1" name="Google Shape;1541;p33"/>
          <p:cNvSpPr/>
          <p:nvPr/>
        </p:nvSpPr>
        <p:spPr>
          <a:xfrm>
            <a:off x="2426775" y="4533698"/>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2" name="Google Shape;1542;p33"/>
          <p:cNvSpPr/>
          <p:nvPr/>
        </p:nvSpPr>
        <p:spPr>
          <a:xfrm>
            <a:off x="4416900" y="43151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3" name="Google Shape;1543;p33"/>
          <p:cNvSpPr/>
          <p:nvPr/>
        </p:nvSpPr>
        <p:spPr>
          <a:xfrm>
            <a:off x="6470400" y="446586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4" name="Google Shape;1544;p33"/>
          <p:cNvSpPr/>
          <p:nvPr/>
        </p:nvSpPr>
        <p:spPr>
          <a:xfrm>
            <a:off x="8260400" y="4364785"/>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5" name="Google Shape;1545;p33"/>
          <p:cNvSpPr/>
          <p:nvPr/>
        </p:nvSpPr>
        <p:spPr>
          <a:xfrm>
            <a:off x="8471075" y="23409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6" name="Google Shape;1546;p33"/>
          <p:cNvSpPr/>
          <p:nvPr/>
        </p:nvSpPr>
        <p:spPr>
          <a:xfrm>
            <a:off x="5634525" y="747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7" name="Google Shape;1547;p33"/>
          <p:cNvSpPr/>
          <p:nvPr/>
        </p:nvSpPr>
        <p:spPr>
          <a:xfrm>
            <a:off x="2819100" y="10"/>
            <a:ext cx="559800" cy="461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lm Script Project Proposal by Slidesgo">
  <a:themeElements>
    <a:clrScheme name="Simple Light">
      <a:dk1>
        <a:srgbClr val="9E855C"/>
      </a:dk1>
      <a:lt1>
        <a:srgbClr val="385963"/>
      </a:lt1>
      <a:dk2>
        <a:srgbClr val="F7F9F5"/>
      </a:dk2>
      <a:lt2>
        <a:srgbClr val="17262A"/>
      </a:lt2>
      <a:accent1>
        <a:srgbClr val="46656F"/>
      </a:accent1>
      <a:accent2>
        <a:srgbClr val="6A8A95"/>
      </a:accent2>
      <a:accent3>
        <a:srgbClr val="A5B7BD"/>
      </a:accent3>
      <a:accent4>
        <a:srgbClr val="C5CFD3"/>
      </a:accent4>
      <a:accent5>
        <a:srgbClr val="C6B9A3"/>
      </a:accent5>
      <a:accent6>
        <a:srgbClr val="FFFFFF"/>
      </a:accent6>
      <a:hlink>
        <a:srgbClr val="17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